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767" r:id="rId1"/>
  </p:sldMasterIdLst>
  <p:notesMasterIdLst>
    <p:notesMasterId r:id="rId21"/>
  </p:notesMasterIdLst>
  <p:handoutMasterIdLst>
    <p:handoutMasterId r:id="rId22"/>
  </p:handoutMasterIdLst>
  <p:sldIdLst>
    <p:sldId id="258" r:id="rId2"/>
    <p:sldId id="433" r:id="rId3"/>
    <p:sldId id="435" r:id="rId4"/>
    <p:sldId id="434" r:id="rId5"/>
    <p:sldId id="282" r:id="rId6"/>
    <p:sldId id="426" r:id="rId7"/>
    <p:sldId id="431" r:id="rId8"/>
    <p:sldId id="427" r:id="rId9"/>
    <p:sldId id="428" r:id="rId10"/>
    <p:sldId id="429" r:id="rId11"/>
    <p:sldId id="430" r:id="rId12"/>
    <p:sldId id="432" r:id="rId13"/>
    <p:sldId id="417" r:id="rId14"/>
    <p:sldId id="416" r:id="rId15"/>
    <p:sldId id="419" r:id="rId16"/>
    <p:sldId id="421" r:id="rId17"/>
    <p:sldId id="424" r:id="rId18"/>
    <p:sldId id="425" r:id="rId19"/>
    <p:sldId id="423" r:id="rId20"/>
  </p:sldIdLst>
  <p:sldSz cx="12188825" cy="6858000"/>
  <p:notesSz cx="7102475" cy="10233025"/>
  <p:embeddedFontLst>
    <p:embeddedFont>
      <p:font typeface="Bookshelf Symbol 7" panose="05010101010101010101" pitchFamily="2" charset="2"/>
      <p:regular r:id="rId23"/>
    </p:embeddedFont>
    <p:embeddedFont>
      <p:font typeface="Cambria Math" panose="02040503050406030204" pitchFamily="18" charset="0"/>
      <p:regular r:id="rId24"/>
    </p:embeddedFont>
    <p:embeddedFont>
      <p:font typeface="Comic Sans MS" panose="030F0702030302020204" pitchFamily="66" charset="0"/>
      <p:regular r:id="rId25"/>
      <p:bold r:id="rId26"/>
      <p:italic r:id="rId27"/>
      <p:boldItalic r:id="rId28"/>
    </p:embeddedFont>
    <p:embeddedFont>
      <p:font typeface="GE Inspira Sans" panose="020B0503060000000003" pitchFamily="34" charset="0"/>
      <p:regular r:id="rId29"/>
      <p:bold r:id="rId30"/>
      <p:italic r:id="rId31"/>
      <p:boldItalic r:id="rId32"/>
    </p:embeddedFont>
    <p:embeddedFont>
      <p:font typeface="Poppins" panose="00000500000000000000" pitchFamily="50" charset="0"/>
      <p:regular r:id="rId33"/>
      <p:bold r:id="rId34"/>
      <p:italic r:id="rId35"/>
      <p:boldItalic r:id="rId36"/>
    </p:embeddedFont>
    <p:embeddedFont>
      <p:font typeface="Poppins SemiBold" panose="00000700000000000000" pitchFamily="50" charset="0"/>
      <p:regular r:id="rId37"/>
      <p:bold r:id="rId38"/>
      <p:italic r:id="rId39"/>
      <p:boldItalic r:id="rId40"/>
    </p:embeddedFont>
  </p:embeddedFontLst>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848" userDrawn="1">
          <p15:clr>
            <a:srgbClr val="A4A3A4"/>
          </p15:clr>
        </p15:guide>
        <p15:guide id="2" pos="3863" userDrawn="1">
          <p15:clr>
            <a:srgbClr val="A4A3A4"/>
          </p15:clr>
        </p15:guide>
        <p15:guide id="3" orient="horz" pos="1039">
          <p15:clr>
            <a:srgbClr val="A4A3A4"/>
          </p15:clr>
        </p15:guide>
        <p15:guide id="4" orient="horz" pos="864" userDrawn="1">
          <p15:clr>
            <a:srgbClr val="A4A3A4"/>
          </p15:clr>
        </p15:guide>
        <p15:guide id="5" orient="horz" pos="3744" userDrawn="1">
          <p15:clr>
            <a:srgbClr val="A4A3A4"/>
          </p15:clr>
        </p15:guide>
        <p15:guide id="6" orient="horz" pos="4152" userDrawn="1">
          <p15:clr>
            <a:srgbClr val="A4A3A4"/>
          </p15:clr>
        </p15:guide>
        <p15:guide id="7" pos="7398">
          <p15:clr>
            <a:srgbClr val="A4A3A4"/>
          </p15:clr>
        </p15:guide>
        <p15:guide id="8" pos="1583" userDrawn="1">
          <p15:clr>
            <a:srgbClr val="A4A3A4"/>
          </p15:clr>
        </p15:guide>
        <p15:guide id="9" pos="6695" userDrawn="1">
          <p15:clr>
            <a:srgbClr val="A4A3A4"/>
          </p15:clr>
        </p15:guide>
        <p15:guide id="10" pos="4223" userDrawn="1">
          <p15:clr>
            <a:srgbClr val="A4A3A4"/>
          </p15:clr>
        </p15:guide>
      </p15:sldGuideLst>
    </p:ext>
    <p:ext uri="{2D200454-40CA-4A62-9FC3-DE9A4176ACB9}">
      <p15:notesGuideLst xmlns:p15="http://schemas.microsoft.com/office/powerpoint/2012/main">
        <p15:guide id="1" orient="horz" pos="3223" userDrawn="1">
          <p15:clr>
            <a:srgbClr val="A4A3A4"/>
          </p15:clr>
        </p15:guide>
        <p15:guide id="2" pos="2211"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llas, Thomas (BHGE)" initials="MT("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5322B"/>
    <a:srgbClr val="FCB714"/>
    <a:srgbClr val="DB8220"/>
    <a:srgbClr val="116F79"/>
    <a:srgbClr val="1FA5B8"/>
    <a:srgbClr val="043029"/>
    <a:srgbClr val="1D2920"/>
    <a:srgbClr val="949494"/>
    <a:srgbClr val="0F8275"/>
    <a:srgbClr val="28ADD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B7752061-5463-48E6-A297-43E0E91C0267}">
  <a:tblStyle styleId="{0817EA92-75D0-4044-A80A-286907CE0DDB}" styleName="GE Ruled Table">
    <a:wholeTbl>
      <a:tcTxStyle>
        <a:fontRef idx="minor">
          <a:prstClr val="black"/>
        </a:fontRef>
        <a:schemeClr val="accent2"/>
      </a:tcTxStyle>
      <a:tcStyle>
        <a:tcBdr>
          <a:left>
            <a:ln w="0" cmpd="sng">
              <a:solidFill>
                <a:schemeClr val="bg1"/>
              </a:solidFill>
            </a:ln>
          </a:left>
          <a:right>
            <a:ln w="0" cmpd="sng">
              <a:solidFill>
                <a:schemeClr val="bg1"/>
              </a:solidFill>
            </a:ln>
          </a:right>
          <a:top>
            <a:ln w="19050" cmpd="sng">
              <a:gradFill>
                <a:gsLst>
                  <a:gs pos="0">
                    <a:schemeClr val="bg1"/>
                  </a:gs>
                  <a:gs pos="25000">
                    <a:srgbClr val="B7E6FF"/>
                  </a:gs>
                  <a:gs pos="100000">
                    <a:schemeClr val="accent3"/>
                  </a:gs>
                </a:gsLst>
                <a:lin ang="0" scaled="0"/>
              </a:gradFill>
            </a:ln>
          </a:top>
          <a:bottom>
            <a:ln w="0" cmpd="sng">
              <a:solidFill>
                <a:schemeClr val="bg1"/>
              </a:solidFill>
            </a:ln>
          </a:bottom>
          <a:insideH>
            <a:ln w="19050" cmpd="sng">
              <a:gradFill>
                <a:gsLst>
                  <a:gs pos="0">
                    <a:schemeClr val="bg1"/>
                  </a:gs>
                  <a:gs pos="25000">
                    <a:srgbClr val="B7E6FF"/>
                  </a:gs>
                  <a:gs pos="100000">
                    <a:schemeClr val="accent3"/>
                  </a:gs>
                </a:gsLst>
                <a:lin ang="0" scaled="0"/>
              </a:gradFill>
            </a:ln>
          </a:insideH>
          <a:insideV>
            <a:ln w="0" cmpd="sng">
              <a:solidFill>
                <a:schemeClr val="bg1"/>
              </a:solidFill>
            </a:ln>
          </a:insideV>
        </a:tcBdr>
      </a:tcStyle>
    </a:wholeTbl>
    <a:band1H>
      <a:tcStyle>
        <a:tcBdr/>
      </a:tcStyle>
    </a:band1H>
    <a:band2H>
      <a:tcStyle>
        <a:tcBdr/>
      </a:tcStyle>
    </a:band2H>
    <a:band1V>
      <a:tcStyle>
        <a:tcBdr/>
      </a:tcStyle>
    </a:band1V>
    <a:band2V>
      <a:tcStyle>
        <a:tcBdr/>
      </a:tcStyle>
    </a:band2V>
    <a:lastCol>
      <a:tcStyle>
        <a:tcBdr/>
      </a:tcStyle>
    </a:lastCol>
    <a:firstCol>
      <a:tcTxStyle b="on">
        <a:fontRef idx="minor">
          <a:prstClr val="black"/>
        </a:fontRef>
        <a:schemeClr val="accent2"/>
      </a:tcTxStyle>
      <a:tcStyle>
        <a:tcBdr>
          <a:top>
            <a:ln w="0" cmpd="sng">
              <a:solidFill>
                <a:schemeClr val="lt1"/>
              </a:solidFill>
            </a:ln>
          </a:top>
          <a:insideH>
            <a:ln w="0" cmpd="sng">
              <a:solidFill>
                <a:schemeClr val="lt1"/>
              </a:solidFill>
            </a:ln>
          </a:insideH>
        </a:tcBdr>
      </a:tcStyle>
    </a:firstCol>
    <a:lastRow>
      <a:tcStyle>
        <a:tcBdr/>
      </a:tcStyle>
    </a:lastRow>
    <a:firstRow>
      <a:tcStyle>
        <a:tcBdr/>
      </a:tcStyle>
    </a:firstRow>
  </a:tblStyle>
  <a:tblStyle styleId="{B7752061-5463-48E6-A297-43E0E91C0267}" styleName="GE Solid Table">
    <a:wholeTbl>
      <a:tcTxStyle>
        <a:fontRef idx="minor">
          <a:prstClr val="black"/>
        </a:fontRef>
        <a:schemeClr val="accent2"/>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6" autoAdjust="0"/>
    <p:restoredTop sz="91429" autoAdjust="0"/>
  </p:normalViewPr>
  <p:slideViewPr>
    <p:cSldViewPr snapToGrid="0" showGuides="1">
      <p:cViewPr varScale="1">
        <p:scale>
          <a:sx n="50" d="100"/>
          <a:sy n="50" d="100"/>
        </p:scale>
        <p:origin x="60" y="546"/>
      </p:cViewPr>
      <p:guideLst>
        <p:guide orient="horz" pos="1848"/>
        <p:guide pos="3863"/>
        <p:guide orient="horz" pos="1039"/>
        <p:guide orient="horz" pos="864"/>
        <p:guide orient="horz" pos="3744"/>
        <p:guide orient="horz" pos="4152"/>
        <p:guide pos="7398"/>
        <p:guide pos="1583"/>
        <p:guide pos="6695"/>
        <p:guide pos="4223"/>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 d="1"/>
        <a:sy n="1" d="1"/>
      </p:scale>
      <p:origin x="0" y="-1224"/>
    </p:cViewPr>
  </p:sorterViewPr>
  <p:notesViewPr>
    <p:cSldViewPr snapToGrid="0" showGuides="1">
      <p:cViewPr varScale="1">
        <p:scale>
          <a:sx n="108" d="100"/>
          <a:sy n="108" d="100"/>
        </p:scale>
        <p:origin x="5328" y="208"/>
      </p:cViewPr>
      <p:guideLst>
        <p:guide orient="horz" pos="3223"/>
        <p:guide pos="2211"/>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9" Type="http://schemas.openxmlformats.org/officeDocument/2006/relationships/font" Target="fonts/font17.fntdata"/><Relationship Id="rId21" Type="http://schemas.openxmlformats.org/officeDocument/2006/relationships/notesMaster" Target="notesMasters/notesMaster1.xml"/><Relationship Id="rId34" Type="http://schemas.openxmlformats.org/officeDocument/2006/relationships/font" Target="fonts/font12.fntdata"/><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font" Target="fonts/font15.fntdata"/><Relationship Id="rId40" Type="http://schemas.openxmlformats.org/officeDocument/2006/relationships/font" Target="fonts/font18.fntdata"/><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font" Target="fonts/font1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handoutMaster" Target="handoutMasters/handout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font" Target="fonts/font13.fntdata"/><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font" Target="fonts/font11.fntdata"/><Relationship Id="rId38" Type="http://schemas.openxmlformats.org/officeDocument/2006/relationships/font" Target="fonts/font16.fntdata"/><Relationship Id="rId20" Type="http://schemas.openxmlformats.org/officeDocument/2006/relationships/slide" Target="slides/slide19.xml"/><Relationship Id="rId41"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7739" cy="511651"/>
          </a:xfrm>
          <a:prstGeom prst="rect">
            <a:avLst/>
          </a:prstGeom>
        </p:spPr>
        <p:txBody>
          <a:bodyPr vert="horz" lIns="99057" tIns="49528" rIns="99057" bIns="49528" rtlCol="0"/>
          <a:lstStyle>
            <a:lvl1pPr algn="l">
              <a:defRPr sz="1300"/>
            </a:lvl1pPr>
          </a:lstStyle>
          <a:p>
            <a:endParaRPr lang="en-CA"/>
          </a:p>
        </p:txBody>
      </p:sp>
      <p:sp>
        <p:nvSpPr>
          <p:cNvPr id="3" name="Date Placeholder 2"/>
          <p:cNvSpPr>
            <a:spLocks noGrp="1"/>
          </p:cNvSpPr>
          <p:nvPr>
            <p:ph type="dt" sz="quarter" idx="1"/>
          </p:nvPr>
        </p:nvSpPr>
        <p:spPr>
          <a:xfrm>
            <a:off x="4023092" y="0"/>
            <a:ext cx="3077739" cy="511651"/>
          </a:xfrm>
          <a:prstGeom prst="rect">
            <a:avLst/>
          </a:prstGeom>
        </p:spPr>
        <p:txBody>
          <a:bodyPr vert="horz" lIns="99057" tIns="49528" rIns="99057" bIns="49528" rtlCol="0"/>
          <a:lstStyle>
            <a:lvl1pPr algn="r">
              <a:defRPr sz="1300"/>
            </a:lvl1pPr>
          </a:lstStyle>
          <a:p>
            <a:fld id="{FCBF77B6-06AB-43A3-89A4-8CD1677993D0}" type="datetimeFigureOut">
              <a:rPr lang="en-CA" smtClean="0"/>
              <a:t>2023-12-01</a:t>
            </a:fld>
            <a:endParaRPr lang="en-CA"/>
          </a:p>
        </p:txBody>
      </p:sp>
      <p:sp>
        <p:nvSpPr>
          <p:cNvPr id="4" name="Footer Placeholder 3"/>
          <p:cNvSpPr>
            <a:spLocks noGrp="1"/>
          </p:cNvSpPr>
          <p:nvPr>
            <p:ph type="ftr" sz="quarter" idx="2"/>
          </p:nvPr>
        </p:nvSpPr>
        <p:spPr>
          <a:xfrm>
            <a:off x="0" y="9719598"/>
            <a:ext cx="3077739" cy="511651"/>
          </a:xfrm>
          <a:prstGeom prst="rect">
            <a:avLst/>
          </a:prstGeom>
        </p:spPr>
        <p:txBody>
          <a:bodyPr vert="horz" lIns="99057" tIns="49528" rIns="99057" bIns="49528" rtlCol="0" anchor="b"/>
          <a:lstStyle>
            <a:lvl1pPr algn="l">
              <a:defRPr sz="1300"/>
            </a:lvl1pPr>
          </a:lstStyle>
          <a:p>
            <a:endParaRPr lang="en-CA"/>
          </a:p>
        </p:txBody>
      </p:sp>
      <p:sp>
        <p:nvSpPr>
          <p:cNvPr id="5" name="Slide Number Placeholder 4"/>
          <p:cNvSpPr>
            <a:spLocks noGrp="1"/>
          </p:cNvSpPr>
          <p:nvPr>
            <p:ph type="sldNum" sz="quarter" idx="3"/>
          </p:nvPr>
        </p:nvSpPr>
        <p:spPr>
          <a:xfrm>
            <a:off x="4023092" y="9719598"/>
            <a:ext cx="3077739" cy="511651"/>
          </a:xfrm>
          <a:prstGeom prst="rect">
            <a:avLst/>
          </a:prstGeom>
        </p:spPr>
        <p:txBody>
          <a:bodyPr vert="horz" lIns="99057" tIns="49528" rIns="99057" bIns="49528" rtlCol="0" anchor="b"/>
          <a:lstStyle>
            <a:lvl1pPr algn="r">
              <a:defRPr sz="1300"/>
            </a:lvl1pPr>
          </a:lstStyle>
          <a:p>
            <a:fld id="{B2762B2D-468D-4837-8CAA-70AF425658B8}" type="slidenum">
              <a:rPr lang="en-CA" smtClean="0"/>
              <a:t>‹#›</a:t>
            </a:fld>
            <a:endParaRPr lang="en-CA"/>
          </a:p>
        </p:txBody>
      </p:sp>
    </p:spTree>
    <p:extLst>
      <p:ext uri="{BB962C8B-B14F-4D97-AF65-F5344CB8AC3E}">
        <p14:creationId xmlns:p14="http://schemas.microsoft.com/office/powerpoint/2010/main" val="130602918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7739" cy="511651"/>
          </a:xfrm>
          <a:prstGeom prst="rect">
            <a:avLst/>
          </a:prstGeom>
        </p:spPr>
        <p:txBody>
          <a:bodyPr vert="horz" lIns="99057" tIns="49528" rIns="99057" bIns="49528" rtlCol="0"/>
          <a:lstStyle>
            <a:lvl1pPr algn="l">
              <a:defRPr sz="1300"/>
            </a:lvl1pPr>
          </a:lstStyle>
          <a:p>
            <a:endParaRPr lang="en-CA"/>
          </a:p>
        </p:txBody>
      </p:sp>
      <p:sp>
        <p:nvSpPr>
          <p:cNvPr id="3" name="Date Placeholder 2"/>
          <p:cNvSpPr>
            <a:spLocks noGrp="1"/>
          </p:cNvSpPr>
          <p:nvPr>
            <p:ph type="dt" idx="1"/>
          </p:nvPr>
        </p:nvSpPr>
        <p:spPr>
          <a:xfrm>
            <a:off x="4023092" y="0"/>
            <a:ext cx="3077739" cy="511651"/>
          </a:xfrm>
          <a:prstGeom prst="rect">
            <a:avLst/>
          </a:prstGeom>
        </p:spPr>
        <p:txBody>
          <a:bodyPr vert="horz" lIns="99057" tIns="49528" rIns="99057" bIns="49528" rtlCol="0"/>
          <a:lstStyle>
            <a:lvl1pPr algn="r">
              <a:defRPr sz="1300"/>
            </a:lvl1pPr>
          </a:lstStyle>
          <a:p>
            <a:fld id="{9B6804B0-AD37-4623-8498-3C9AE39E25E5}" type="datetimeFigureOut">
              <a:rPr lang="en-CA" smtClean="0"/>
              <a:t>2023-12-01</a:t>
            </a:fld>
            <a:endParaRPr lang="en-CA"/>
          </a:p>
        </p:txBody>
      </p:sp>
      <p:sp>
        <p:nvSpPr>
          <p:cNvPr id="4" name="Slide Image Placeholder 3"/>
          <p:cNvSpPr>
            <a:spLocks noGrp="1" noRot="1" noChangeAspect="1"/>
          </p:cNvSpPr>
          <p:nvPr>
            <p:ph type="sldImg" idx="2"/>
          </p:nvPr>
        </p:nvSpPr>
        <p:spPr>
          <a:xfrm>
            <a:off x="141288" y="766763"/>
            <a:ext cx="6819900" cy="3838575"/>
          </a:xfrm>
          <a:prstGeom prst="rect">
            <a:avLst/>
          </a:prstGeom>
          <a:noFill/>
          <a:ln w="12700">
            <a:solidFill>
              <a:prstClr val="black"/>
            </a:solidFill>
          </a:ln>
        </p:spPr>
        <p:txBody>
          <a:bodyPr vert="horz" lIns="99057" tIns="49528" rIns="99057" bIns="49528" rtlCol="0" anchor="ctr"/>
          <a:lstStyle/>
          <a:p>
            <a:endParaRPr lang="en-CA"/>
          </a:p>
        </p:txBody>
      </p:sp>
      <p:sp>
        <p:nvSpPr>
          <p:cNvPr id="5" name="Notes Placeholder 4"/>
          <p:cNvSpPr>
            <a:spLocks noGrp="1"/>
          </p:cNvSpPr>
          <p:nvPr>
            <p:ph type="body" sz="quarter" idx="3"/>
          </p:nvPr>
        </p:nvSpPr>
        <p:spPr>
          <a:xfrm>
            <a:off x="391151" y="4860687"/>
            <a:ext cx="6320173" cy="4604861"/>
          </a:xfrm>
          <a:prstGeom prst="rect">
            <a:avLst/>
          </a:prstGeom>
        </p:spPr>
        <p:txBody>
          <a:bodyPr vert="horz" lIns="0" tIns="0" rIns="0" bIns="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CA" dirty="0"/>
          </a:p>
        </p:txBody>
      </p:sp>
      <p:sp>
        <p:nvSpPr>
          <p:cNvPr id="6" name="Footer Placeholder 5"/>
          <p:cNvSpPr>
            <a:spLocks noGrp="1"/>
          </p:cNvSpPr>
          <p:nvPr>
            <p:ph type="ftr" sz="quarter" idx="4"/>
          </p:nvPr>
        </p:nvSpPr>
        <p:spPr>
          <a:xfrm>
            <a:off x="0" y="9719598"/>
            <a:ext cx="3077739" cy="511651"/>
          </a:xfrm>
          <a:prstGeom prst="rect">
            <a:avLst/>
          </a:prstGeom>
        </p:spPr>
        <p:txBody>
          <a:bodyPr vert="horz" lIns="99057" tIns="49528" rIns="99057" bIns="49528" rtlCol="0" anchor="b"/>
          <a:lstStyle>
            <a:lvl1pPr algn="l">
              <a:defRPr sz="1300"/>
            </a:lvl1pPr>
          </a:lstStyle>
          <a:p>
            <a:endParaRPr lang="en-CA"/>
          </a:p>
        </p:txBody>
      </p:sp>
      <p:sp>
        <p:nvSpPr>
          <p:cNvPr id="7" name="Slide Number Placeholder 6"/>
          <p:cNvSpPr>
            <a:spLocks noGrp="1"/>
          </p:cNvSpPr>
          <p:nvPr>
            <p:ph type="sldNum" sz="quarter" idx="5"/>
          </p:nvPr>
        </p:nvSpPr>
        <p:spPr>
          <a:xfrm>
            <a:off x="4023092" y="9719598"/>
            <a:ext cx="3077739" cy="511651"/>
          </a:xfrm>
          <a:prstGeom prst="rect">
            <a:avLst/>
          </a:prstGeom>
        </p:spPr>
        <p:txBody>
          <a:bodyPr vert="horz" lIns="99057" tIns="49528" rIns="99057" bIns="49528" rtlCol="0" anchor="b"/>
          <a:lstStyle>
            <a:lvl1pPr algn="r">
              <a:defRPr sz="1300"/>
            </a:lvl1pPr>
          </a:lstStyle>
          <a:p>
            <a:fld id="{80CDABC8-FD09-47BC-822A-A981D494E0D7}" type="slidenum">
              <a:rPr lang="en-CA" smtClean="0"/>
              <a:t>‹#›</a:t>
            </a:fld>
            <a:endParaRPr lang="en-CA"/>
          </a:p>
        </p:txBody>
      </p:sp>
    </p:spTree>
    <p:extLst>
      <p:ext uri="{BB962C8B-B14F-4D97-AF65-F5344CB8AC3E}">
        <p14:creationId xmlns:p14="http://schemas.microsoft.com/office/powerpoint/2010/main" val="3774857732"/>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mn-lt"/>
        <a:ea typeface="+mn-ea"/>
        <a:cs typeface="+mn-cs"/>
      </a:defRPr>
    </a:lvl1pPr>
    <a:lvl2pPr marL="304747" indent="0" algn="l" defTabSz="1218987" rtl="0" eaLnBrk="1" latinLnBrk="0" hangingPunct="1">
      <a:defRPr sz="1600" kern="1200">
        <a:solidFill>
          <a:schemeClr val="tx1"/>
        </a:solidFill>
        <a:latin typeface="+mn-lt"/>
        <a:ea typeface="+mn-ea"/>
        <a:cs typeface="+mn-cs"/>
      </a:defRPr>
    </a:lvl2pPr>
    <a:lvl3pPr marL="609493" indent="0" algn="l" defTabSz="1218987" rtl="0" eaLnBrk="1" latinLnBrk="0" hangingPunct="1">
      <a:defRPr sz="1600" kern="1200">
        <a:solidFill>
          <a:schemeClr val="tx1"/>
        </a:solidFill>
        <a:latin typeface="+mn-lt"/>
        <a:ea typeface="+mn-ea"/>
        <a:cs typeface="+mn-cs"/>
      </a:defRPr>
    </a:lvl3pPr>
    <a:lvl4pPr marL="914240" indent="0" algn="l" defTabSz="1218987" rtl="0" eaLnBrk="1" latinLnBrk="0" hangingPunct="1">
      <a:defRPr sz="1600" kern="1200">
        <a:solidFill>
          <a:schemeClr val="tx1"/>
        </a:solidFill>
        <a:latin typeface="+mn-lt"/>
        <a:ea typeface="+mn-ea"/>
        <a:cs typeface="+mn-cs"/>
      </a:defRPr>
    </a:lvl4pPr>
    <a:lvl5pPr marL="1218987" indent="0"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ABFBB396-B2A2-4B69-BFF0-4EF8C36DEF97}" type="slidenum">
              <a:rPr lang="en-US" smtClean="0"/>
              <a:pPr>
                <a:defRPr/>
              </a:pPr>
              <a:t>14</a:t>
            </a:fld>
            <a:endParaRPr lang="en-US"/>
          </a:p>
        </p:txBody>
      </p:sp>
    </p:spTree>
    <p:extLst>
      <p:ext uri="{BB962C8B-B14F-4D97-AF65-F5344CB8AC3E}">
        <p14:creationId xmlns:p14="http://schemas.microsoft.com/office/powerpoint/2010/main" val="40701192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ABFBB396-B2A2-4B69-BFF0-4EF8C36DEF97}" type="slidenum">
              <a:rPr lang="en-US" smtClean="0"/>
              <a:pPr>
                <a:defRPr/>
              </a:pPr>
              <a:t>15</a:t>
            </a:fld>
            <a:endParaRPr lang="en-US"/>
          </a:p>
        </p:txBody>
      </p:sp>
    </p:spTree>
    <p:extLst>
      <p:ext uri="{BB962C8B-B14F-4D97-AF65-F5344CB8AC3E}">
        <p14:creationId xmlns:p14="http://schemas.microsoft.com/office/powerpoint/2010/main" val="40701192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ABFBB396-B2A2-4B69-BFF0-4EF8C36DEF97}" type="slidenum">
              <a:rPr lang="en-US" smtClean="0"/>
              <a:pPr>
                <a:defRPr/>
              </a:pPr>
              <a:t>16</a:t>
            </a:fld>
            <a:endParaRPr lang="en-US"/>
          </a:p>
        </p:txBody>
      </p:sp>
    </p:spTree>
    <p:extLst>
      <p:ext uri="{BB962C8B-B14F-4D97-AF65-F5344CB8AC3E}">
        <p14:creationId xmlns:p14="http://schemas.microsoft.com/office/powerpoint/2010/main" val="40701192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ABFBB396-B2A2-4B69-BFF0-4EF8C36DEF97}" type="slidenum">
              <a:rPr lang="en-US" smtClean="0"/>
              <a:pPr>
                <a:defRPr/>
              </a:pPr>
              <a:t>17</a:t>
            </a:fld>
            <a:endParaRPr lang="en-US"/>
          </a:p>
        </p:txBody>
      </p:sp>
    </p:spTree>
    <p:extLst>
      <p:ext uri="{BB962C8B-B14F-4D97-AF65-F5344CB8AC3E}">
        <p14:creationId xmlns:p14="http://schemas.microsoft.com/office/powerpoint/2010/main" val="40701192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ABFBB396-B2A2-4B69-BFF0-4EF8C36DEF97}" type="slidenum">
              <a:rPr lang="en-US" smtClean="0"/>
              <a:pPr>
                <a:defRPr/>
              </a:pPr>
              <a:t>18</a:t>
            </a:fld>
            <a:endParaRPr lang="en-US"/>
          </a:p>
        </p:txBody>
      </p:sp>
    </p:spTree>
    <p:extLst>
      <p:ext uri="{BB962C8B-B14F-4D97-AF65-F5344CB8AC3E}">
        <p14:creationId xmlns:p14="http://schemas.microsoft.com/office/powerpoint/2010/main" val="40701192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ABFBB396-B2A2-4B69-BFF0-4EF8C36DEF97}" type="slidenum">
              <a:rPr lang="en-US" smtClean="0"/>
              <a:pPr>
                <a:defRPr/>
              </a:pPr>
              <a:t>19</a:t>
            </a:fld>
            <a:endParaRPr lang="en-US"/>
          </a:p>
        </p:txBody>
      </p:sp>
    </p:spTree>
    <p:extLst>
      <p:ext uri="{BB962C8B-B14F-4D97-AF65-F5344CB8AC3E}">
        <p14:creationId xmlns:p14="http://schemas.microsoft.com/office/powerpoint/2010/main" val="407011921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emf"/><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emf"/><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whi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228AEC-0935-8D4E-8AC1-7528026E201C}"/>
              </a:ext>
            </a:extLst>
          </p:cNvPr>
          <p:cNvSpPr>
            <a:spLocks noGrp="1"/>
          </p:cNvSpPr>
          <p:nvPr>
            <p:ph type="title" hasCustomPrompt="1"/>
          </p:nvPr>
        </p:nvSpPr>
        <p:spPr>
          <a:xfrm>
            <a:off x="539612" y="2679171"/>
            <a:ext cx="11109600" cy="640560"/>
          </a:xfrm>
        </p:spPr>
        <p:txBody>
          <a:bodyPr anchor="b">
            <a:spAutoFit/>
          </a:bodyPr>
          <a:lstStyle>
            <a:lvl1pPr marL="0" marR="0" indent="0" algn="l" defTabSz="1218987" rtl="0" eaLnBrk="1" fontAlgn="auto" latinLnBrk="0" hangingPunct="1">
              <a:lnSpc>
                <a:spcPct val="90000"/>
              </a:lnSpc>
              <a:spcBef>
                <a:spcPct val="0"/>
              </a:spcBef>
              <a:spcAft>
                <a:spcPts val="0"/>
              </a:spcAft>
              <a:buClrTx/>
              <a:buSzTx/>
              <a:buFontTx/>
              <a:buNone/>
              <a:tabLst/>
              <a:defRPr sz="4500" b="0">
                <a:solidFill>
                  <a:schemeClr val="accent2"/>
                </a:solidFill>
                <a:latin typeface="+mj-lt"/>
              </a:defRPr>
            </a:lvl1pPr>
          </a:lstStyle>
          <a:p>
            <a:pPr marL="0" marR="0" lvl="0" indent="0" algn="l" defTabSz="1218987" rtl="0" eaLnBrk="1" fontAlgn="auto" latinLnBrk="0" hangingPunct="1">
              <a:lnSpc>
                <a:spcPct val="90000"/>
              </a:lnSpc>
              <a:spcBef>
                <a:spcPct val="0"/>
              </a:spcBef>
              <a:spcAft>
                <a:spcPts val="0"/>
              </a:spcAft>
              <a:buClrTx/>
              <a:buSzTx/>
              <a:buFontTx/>
              <a:buNone/>
              <a:tabLst/>
              <a:defRPr/>
            </a:pPr>
            <a:r>
              <a:rPr lang="en-US" dirty="0"/>
              <a:t>Presentation title</a:t>
            </a:r>
          </a:p>
        </p:txBody>
      </p:sp>
      <p:pic>
        <p:nvPicPr>
          <p:cNvPr id="11" name="Picture 10">
            <a:extLst>
              <a:ext uri="{FF2B5EF4-FFF2-40B4-BE49-F238E27FC236}">
                <a16:creationId xmlns:a16="http://schemas.microsoft.com/office/drawing/2014/main" id="{61A1CFAE-31D2-9B44-99FB-6A531D66EB6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632000" y="450000"/>
            <a:ext cx="4015547" cy="631817"/>
          </a:xfrm>
          <a:prstGeom prst="rect">
            <a:avLst/>
          </a:prstGeom>
        </p:spPr>
      </p:pic>
      <p:sp>
        <p:nvSpPr>
          <p:cNvPr id="16" name="Text Placeholder 15">
            <a:extLst>
              <a:ext uri="{FF2B5EF4-FFF2-40B4-BE49-F238E27FC236}">
                <a16:creationId xmlns:a16="http://schemas.microsoft.com/office/drawing/2014/main" id="{8A631667-E28D-7640-95F5-66AB9F64F4F7}"/>
              </a:ext>
            </a:extLst>
          </p:cNvPr>
          <p:cNvSpPr>
            <a:spLocks noGrp="1"/>
          </p:cNvSpPr>
          <p:nvPr>
            <p:ph type="body" sz="quarter" idx="11" hasCustomPrompt="1"/>
          </p:nvPr>
        </p:nvSpPr>
        <p:spPr>
          <a:xfrm>
            <a:off x="539612" y="3421552"/>
            <a:ext cx="11109600" cy="369332"/>
          </a:xfrm>
          <a:prstGeom prst="rect">
            <a:avLst/>
          </a:prstGeom>
        </p:spPr>
        <p:txBody>
          <a:bodyPr>
            <a:spAutoFit/>
          </a:bodyPr>
          <a:lstStyle>
            <a:lvl1pPr>
              <a:defRPr sz="2400" b="0">
                <a:solidFill>
                  <a:schemeClr val="accent2"/>
                </a:solidFill>
                <a:latin typeface="+mj-lt"/>
              </a:defRPr>
            </a:lvl1pPr>
          </a:lstStyle>
          <a:p>
            <a:pPr lvl="0"/>
            <a:r>
              <a:rPr lang="en-US" dirty="0"/>
              <a:t>Subhead 1</a:t>
            </a:r>
          </a:p>
        </p:txBody>
      </p:sp>
      <p:sp>
        <p:nvSpPr>
          <p:cNvPr id="17" name="Text Placeholder 15">
            <a:extLst>
              <a:ext uri="{FF2B5EF4-FFF2-40B4-BE49-F238E27FC236}">
                <a16:creationId xmlns:a16="http://schemas.microsoft.com/office/drawing/2014/main" id="{DB91D220-690F-F743-8BF8-C2B6B49DCD9B}"/>
              </a:ext>
            </a:extLst>
          </p:cNvPr>
          <p:cNvSpPr>
            <a:spLocks noGrp="1"/>
          </p:cNvSpPr>
          <p:nvPr>
            <p:ph type="body" sz="quarter" idx="12" hasCustomPrompt="1"/>
          </p:nvPr>
        </p:nvSpPr>
        <p:spPr>
          <a:xfrm>
            <a:off x="539612" y="4597180"/>
            <a:ext cx="11109600" cy="276999"/>
          </a:xfrm>
          <a:prstGeom prst="rect">
            <a:avLst/>
          </a:prstGeom>
        </p:spPr>
        <p:txBody>
          <a:bodyPr>
            <a:spAutoFit/>
          </a:bodyPr>
          <a:lstStyle>
            <a:lvl1pPr>
              <a:defRPr sz="1800" b="0" i="0">
                <a:solidFill>
                  <a:schemeClr val="tx1"/>
                </a:solidFill>
                <a:latin typeface="+mn-lt"/>
                <a:cs typeface="Poppins" pitchFamily="2" charset="77"/>
              </a:defRPr>
            </a:lvl1pPr>
          </a:lstStyle>
          <a:p>
            <a:pPr lvl="0"/>
            <a:r>
              <a:rPr lang="en-US" dirty="0"/>
              <a:t>Presenter’s name</a:t>
            </a:r>
          </a:p>
        </p:txBody>
      </p:sp>
      <p:sp>
        <p:nvSpPr>
          <p:cNvPr id="12" name="TextBox 11">
            <a:extLst>
              <a:ext uri="{FF2B5EF4-FFF2-40B4-BE49-F238E27FC236}">
                <a16:creationId xmlns:a16="http://schemas.microsoft.com/office/drawing/2014/main" id="{06676319-C61F-4AAE-ACCF-11D67FF3B0FE}"/>
              </a:ext>
            </a:extLst>
          </p:cNvPr>
          <p:cNvSpPr txBox="1"/>
          <p:nvPr userDrawn="1"/>
        </p:nvSpPr>
        <p:spPr>
          <a:xfrm>
            <a:off x="4454013" y="6068933"/>
            <a:ext cx="7193534" cy="369332"/>
          </a:xfrm>
          <a:prstGeom prst="rect">
            <a:avLst/>
          </a:prstGeom>
          <a:noFill/>
        </p:spPr>
        <p:txBody>
          <a:bodyPr wrap="square" lIns="0" tIns="0" rIns="0" bIns="0" rtlCol="0">
            <a:spAutoFit/>
          </a:bodyPr>
          <a:lstStyle/>
          <a:p>
            <a:r>
              <a:rPr lang="en-US" sz="800" spc="-10" baseline="0" dirty="0">
                <a:solidFill>
                  <a:schemeClr val="accent4"/>
                </a:solidFill>
              </a:rPr>
              <a:t>Copyright 2019 Baker Hughes Company LLC. All rights reserved. The information contained in this document is company confidential and proprietary property of Baker Hughes and its affiliates. It is to be used only for the benefit of Baker Hughes and may not be distributed, transmitted, reproduced, altered, or used for any purpose without the express written consent of Baker Hughes.</a:t>
            </a:r>
          </a:p>
        </p:txBody>
      </p:sp>
    </p:spTree>
    <p:extLst>
      <p:ext uri="{BB962C8B-B14F-4D97-AF65-F5344CB8AC3E}">
        <p14:creationId xmlns:p14="http://schemas.microsoft.com/office/powerpoint/2010/main" val="150939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ivider (option B)">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1E38471B-40BB-6042-9B35-56FD4DC83823}"/>
              </a:ext>
            </a:extLst>
          </p:cNvPr>
          <p:cNvGrpSpPr/>
          <p:nvPr userDrawn="1"/>
        </p:nvGrpSpPr>
        <p:grpSpPr>
          <a:xfrm>
            <a:off x="6048612" y="0"/>
            <a:ext cx="6140213" cy="5486400"/>
            <a:chOff x="2200276" y="87313"/>
            <a:chExt cx="7618413" cy="6807200"/>
          </a:xfrm>
          <a:solidFill>
            <a:schemeClr val="accent5"/>
          </a:solidFill>
        </p:grpSpPr>
        <p:sp>
          <p:nvSpPr>
            <p:cNvPr id="8" name="Freeform 5">
              <a:extLst>
                <a:ext uri="{FF2B5EF4-FFF2-40B4-BE49-F238E27FC236}">
                  <a16:creationId xmlns:a16="http://schemas.microsoft.com/office/drawing/2014/main" id="{9D855658-6599-CC47-AF76-6D74D039FED6}"/>
                </a:ext>
              </a:extLst>
            </p:cNvPr>
            <p:cNvSpPr>
              <a:spLocks/>
            </p:cNvSpPr>
            <p:nvPr userDrawn="1"/>
          </p:nvSpPr>
          <p:spPr bwMode="auto">
            <a:xfrm>
              <a:off x="2200276" y="87313"/>
              <a:ext cx="7618413" cy="6807200"/>
            </a:xfrm>
            <a:custGeom>
              <a:avLst/>
              <a:gdLst>
                <a:gd name="T0" fmla="*/ 676 w 676"/>
                <a:gd name="T1" fmla="*/ 398 h 604"/>
                <a:gd name="T2" fmla="*/ 168 w 676"/>
                <a:gd name="T3" fmla="*/ 583 h 604"/>
                <a:gd name="T4" fmla="*/ 25 w 676"/>
                <a:gd name="T5" fmla="*/ 516 h 604"/>
                <a:gd name="T6" fmla="*/ 92 w 676"/>
                <a:gd name="T7" fmla="*/ 373 h 604"/>
                <a:gd name="T8" fmla="*/ 470 w 676"/>
                <a:gd name="T9" fmla="*/ 235 h 604"/>
                <a:gd name="T10" fmla="*/ 676 w 676"/>
                <a:gd name="T11" fmla="*/ 310 h 604"/>
                <a:gd name="T12" fmla="*/ 676 w 676"/>
                <a:gd name="T13" fmla="*/ 307 h 604"/>
                <a:gd name="T14" fmla="*/ 475 w 676"/>
                <a:gd name="T15" fmla="*/ 234 h 604"/>
                <a:gd name="T16" fmla="*/ 676 w 676"/>
                <a:gd name="T17" fmla="*/ 160 h 604"/>
                <a:gd name="T18" fmla="*/ 676 w 676"/>
                <a:gd name="T19" fmla="*/ 157 h 604"/>
                <a:gd name="T20" fmla="*/ 470 w 676"/>
                <a:gd name="T21" fmla="*/ 232 h 604"/>
                <a:gd name="T22" fmla="*/ 92 w 676"/>
                <a:gd name="T23" fmla="*/ 94 h 604"/>
                <a:gd name="T24" fmla="*/ 19 w 676"/>
                <a:gd name="T25" fmla="*/ 0 h 604"/>
                <a:gd name="T26" fmla="*/ 16 w 676"/>
                <a:gd name="T27" fmla="*/ 0 h 604"/>
                <a:gd name="T28" fmla="*/ 91 w 676"/>
                <a:gd name="T29" fmla="*/ 97 h 604"/>
                <a:gd name="T30" fmla="*/ 465 w 676"/>
                <a:gd name="T31" fmla="*/ 234 h 604"/>
                <a:gd name="T32" fmla="*/ 91 w 676"/>
                <a:gd name="T33" fmla="*/ 370 h 604"/>
                <a:gd name="T34" fmla="*/ 22 w 676"/>
                <a:gd name="T35" fmla="*/ 517 h 604"/>
                <a:gd name="T36" fmla="*/ 130 w 676"/>
                <a:gd name="T37" fmla="*/ 593 h 604"/>
                <a:gd name="T38" fmla="*/ 169 w 676"/>
                <a:gd name="T39" fmla="*/ 586 h 604"/>
                <a:gd name="T40" fmla="*/ 676 w 676"/>
                <a:gd name="T41" fmla="*/ 402 h 604"/>
                <a:gd name="T42" fmla="*/ 676 w 676"/>
                <a:gd name="T43" fmla="*/ 398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76" h="604">
                  <a:moveTo>
                    <a:pt x="676" y="398"/>
                  </a:moveTo>
                  <a:cubicBezTo>
                    <a:pt x="168" y="583"/>
                    <a:pt x="168" y="583"/>
                    <a:pt x="168" y="583"/>
                  </a:cubicBezTo>
                  <a:cubicBezTo>
                    <a:pt x="110" y="604"/>
                    <a:pt x="46" y="574"/>
                    <a:pt x="25" y="516"/>
                  </a:cubicBezTo>
                  <a:cubicBezTo>
                    <a:pt x="4" y="458"/>
                    <a:pt x="34" y="394"/>
                    <a:pt x="92" y="373"/>
                  </a:cubicBezTo>
                  <a:cubicBezTo>
                    <a:pt x="470" y="235"/>
                    <a:pt x="470" y="235"/>
                    <a:pt x="470" y="235"/>
                  </a:cubicBezTo>
                  <a:cubicBezTo>
                    <a:pt x="676" y="310"/>
                    <a:pt x="676" y="310"/>
                    <a:pt x="676" y="310"/>
                  </a:cubicBezTo>
                  <a:cubicBezTo>
                    <a:pt x="676" y="307"/>
                    <a:pt x="676" y="307"/>
                    <a:pt x="676" y="307"/>
                  </a:cubicBezTo>
                  <a:cubicBezTo>
                    <a:pt x="475" y="234"/>
                    <a:pt x="475" y="234"/>
                    <a:pt x="475" y="234"/>
                  </a:cubicBezTo>
                  <a:cubicBezTo>
                    <a:pt x="676" y="160"/>
                    <a:pt x="676" y="160"/>
                    <a:pt x="676" y="160"/>
                  </a:cubicBezTo>
                  <a:cubicBezTo>
                    <a:pt x="676" y="157"/>
                    <a:pt x="676" y="157"/>
                    <a:pt x="676" y="157"/>
                  </a:cubicBezTo>
                  <a:cubicBezTo>
                    <a:pt x="470" y="232"/>
                    <a:pt x="470" y="232"/>
                    <a:pt x="470" y="232"/>
                  </a:cubicBezTo>
                  <a:cubicBezTo>
                    <a:pt x="92" y="94"/>
                    <a:pt x="92" y="94"/>
                    <a:pt x="92" y="94"/>
                  </a:cubicBezTo>
                  <a:cubicBezTo>
                    <a:pt x="50" y="79"/>
                    <a:pt x="23" y="41"/>
                    <a:pt x="19" y="0"/>
                  </a:cubicBezTo>
                  <a:cubicBezTo>
                    <a:pt x="16" y="0"/>
                    <a:pt x="16" y="0"/>
                    <a:pt x="16" y="0"/>
                  </a:cubicBezTo>
                  <a:cubicBezTo>
                    <a:pt x="20" y="43"/>
                    <a:pt x="48" y="82"/>
                    <a:pt x="91" y="97"/>
                  </a:cubicBezTo>
                  <a:cubicBezTo>
                    <a:pt x="465" y="234"/>
                    <a:pt x="465" y="234"/>
                    <a:pt x="465" y="234"/>
                  </a:cubicBezTo>
                  <a:cubicBezTo>
                    <a:pt x="91" y="370"/>
                    <a:pt x="91" y="370"/>
                    <a:pt x="91" y="370"/>
                  </a:cubicBezTo>
                  <a:cubicBezTo>
                    <a:pt x="31" y="392"/>
                    <a:pt x="0" y="458"/>
                    <a:pt x="22" y="517"/>
                  </a:cubicBezTo>
                  <a:cubicBezTo>
                    <a:pt x="39" y="564"/>
                    <a:pt x="83" y="593"/>
                    <a:pt x="130" y="593"/>
                  </a:cubicBezTo>
                  <a:cubicBezTo>
                    <a:pt x="143" y="593"/>
                    <a:pt x="156" y="591"/>
                    <a:pt x="169" y="586"/>
                  </a:cubicBezTo>
                  <a:cubicBezTo>
                    <a:pt x="676" y="402"/>
                    <a:pt x="676" y="402"/>
                    <a:pt x="676" y="402"/>
                  </a:cubicBezTo>
                  <a:lnTo>
                    <a:pt x="676" y="3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9" name="Freeform 6">
              <a:extLst>
                <a:ext uri="{FF2B5EF4-FFF2-40B4-BE49-F238E27FC236}">
                  <a16:creationId xmlns:a16="http://schemas.microsoft.com/office/drawing/2014/main" id="{D9B0D8FB-3CCE-E14A-A5AC-578F884E7F9C}"/>
                </a:ext>
              </a:extLst>
            </p:cNvPr>
            <p:cNvSpPr>
              <a:spLocks/>
            </p:cNvSpPr>
            <p:nvPr userDrawn="1"/>
          </p:nvSpPr>
          <p:spPr bwMode="auto">
            <a:xfrm>
              <a:off x="7688263" y="87313"/>
              <a:ext cx="2130425" cy="777875"/>
            </a:xfrm>
            <a:custGeom>
              <a:avLst/>
              <a:gdLst>
                <a:gd name="T0" fmla="*/ 0 w 1342"/>
                <a:gd name="T1" fmla="*/ 0 h 490"/>
                <a:gd name="T2" fmla="*/ 1342 w 1342"/>
                <a:gd name="T3" fmla="*/ 490 h 490"/>
                <a:gd name="T4" fmla="*/ 1342 w 1342"/>
                <a:gd name="T5" fmla="*/ 461 h 490"/>
                <a:gd name="T6" fmla="*/ 64 w 1342"/>
                <a:gd name="T7" fmla="*/ 0 h 490"/>
                <a:gd name="T8" fmla="*/ 0 w 1342"/>
                <a:gd name="T9" fmla="*/ 0 h 490"/>
              </a:gdLst>
              <a:ahLst/>
              <a:cxnLst>
                <a:cxn ang="0">
                  <a:pos x="T0" y="T1"/>
                </a:cxn>
                <a:cxn ang="0">
                  <a:pos x="T2" y="T3"/>
                </a:cxn>
                <a:cxn ang="0">
                  <a:pos x="T4" y="T5"/>
                </a:cxn>
                <a:cxn ang="0">
                  <a:pos x="T6" y="T7"/>
                </a:cxn>
                <a:cxn ang="0">
                  <a:pos x="T8" y="T9"/>
                </a:cxn>
              </a:cxnLst>
              <a:rect l="0" t="0" r="r" b="b"/>
              <a:pathLst>
                <a:path w="1342" h="490">
                  <a:moveTo>
                    <a:pt x="0" y="0"/>
                  </a:moveTo>
                  <a:lnTo>
                    <a:pt x="1342" y="490"/>
                  </a:lnTo>
                  <a:lnTo>
                    <a:pt x="1342" y="461"/>
                  </a:lnTo>
                  <a:lnTo>
                    <a:pt x="64" y="0"/>
                  </a:lnTo>
                  <a:lnTo>
                    <a:pt x="0"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grpSp>
      <p:sp>
        <p:nvSpPr>
          <p:cNvPr id="10" name="Title 1">
            <a:extLst>
              <a:ext uri="{FF2B5EF4-FFF2-40B4-BE49-F238E27FC236}">
                <a16:creationId xmlns:a16="http://schemas.microsoft.com/office/drawing/2014/main" id="{511B4A7F-3526-2248-8F07-B9E9B87F069F}"/>
              </a:ext>
            </a:extLst>
          </p:cNvPr>
          <p:cNvSpPr>
            <a:spLocks noGrp="1"/>
          </p:cNvSpPr>
          <p:nvPr>
            <p:ph type="title" hasCustomPrompt="1"/>
          </p:nvPr>
        </p:nvSpPr>
        <p:spPr>
          <a:xfrm>
            <a:off x="539612" y="2945350"/>
            <a:ext cx="11109600" cy="455509"/>
          </a:xfrm>
        </p:spPr>
        <p:txBody>
          <a:bodyPr>
            <a:spAutoFit/>
          </a:bodyPr>
          <a:lstStyle>
            <a:lvl1pPr>
              <a:defRPr b="0">
                <a:solidFill>
                  <a:schemeClr val="accent2"/>
                </a:solidFill>
                <a:latin typeface="+mj-lt"/>
              </a:defRPr>
            </a:lvl1pPr>
          </a:lstStyle>
          <a:p>
            <a:r>
              <a:rPr lang="en-US" dirty="0"/>
              <a:t>Divider copy</a:t>
            </a:r>
          </a:p>
        </p:txBody>
      </p:sp>
      <p:sp>
        <p:nvSpPr>
          <p:cNvPr id="4" name="Slide Number Placeholder 3">
            <a:extLst>
              <a:ext uri="{FF2B5EF4-FFF2-40B4-BE49-F238E27FC236}">
                <a16:creationId xmlns:a16="http://schemas.microsoft.com/office/drawing/2014/main" id="{F5CFD833-D999-144D-9C62-BC7CDCEFF7F6}"/>
              </a:ext>
            </a:extLst>
          </p:cNvPr>
          <p:cNvSpPr>
            <a:spLocks noGrp="1"/>
          </p:cNvSpPr>
          <p:nvPr>
            <p:ph type="sldNum" sz="quarter" idx="11"/>
          </p:nvPr>
        </p:nvSpPr>
        <p:spPr/>
        <p:txBody>
          <a:bodyPr/>
          <a:lstStyle/>
          <a:p>
            <a:fld id="{00E6A5BD-C011-4A45-AA3A-201790FB7F2B}" type="slidenum">
              <a:rPr lang="en-CA" smtClean="0"/>
              <a:pPr/>
              <a:t>‹#›</a:t>
            </a:fld>
            <a:endParaRPr lang="en-CA" dirty="0"/>
          </a:p>
        </p:txBody>
      </p:sp>
      <p:sp>
        <p:nvSpPr>
          <p:cNvPr id="2" name="Footer Placeholder 1">
            <a:extLst>
              <a:ext uri="{FF2B5EF4-FFF2-40B4-BE49-F238E27FC236}">
                <a16:creationId xmlns:a16="http://schemas.microsoft.com/office/drawing/2014/main" id="{678B8BB3-A856-4AFC-BC2D-C3705FB22177}"/>
              </a:ext>
            </a:extLst>
          </p:cNvPr>
          <p:cNvSpPr>
            <a:spLocks noGrp="1"/>
          </p:cNvSpPr>
          <p:nvPr>
            <p:ph type="ftr" sz="quarter" idx="12"/>
          </p:nvPr>
        </p:nvSpPr>
        <p:spPr/>
        <p:txBody>
          <a:bodyPr/>
          <a:lstStyle/>
          <a:p>
            <a:r>
              <a:rPr lang="en-AU" spc="-10">
                <a:solidFill>
                  <a:schemeClr val="accent4"/>
                </a:solidFill>
              </a:rPr>
              <a:t>Copyright 2019 Baker Hughes Company LLC. All rights reserved.</a:t>
            </a:r>
            <a:endParaRPr lang="en-US" spc="-10" dirty="0">
              <a:solidFill>
                <a:schemeClr val="accent4"/>
              </a:solidFill>
            </a:endParaRPr>
          </a:p>
        </p:txBody>
      </p:sp>
    </p:spTree>
    <p:extLst>
      <p:ext uri="{BB962C8B-B14F-4D97-AF65-F5344CB8AC3E}">
        <p14:creationId xmlns:p14="http://schemas.microsoft.com/office/powerpoint/2010/main" val="29460070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00E6A5BD-C011-4A45-AA3A-201790FB7F2B}" type="slidenum">
              <a:rPr lang="en-CA" smtClean="0"/>
              <a:pPr/>
              <a:t>‹#›</a:t>
            </a:fld>
            <a:endParaRPr lang="en-CA" dirty="0"/>
          </a:p>
        </p:txBody>
      </p:sp>
      <p:sp>
        <p:nvSpPr>
          <p:cNvPr id="4" name="Footer Placeholder 3"/>
          <p:cNvSpPr>
            <a:spLocks noGrp="1"/>
          </p:cNvSpPr>
          <p:nvPr>
            <p:ph type="ftr" sz="quarter" idx="11"/>
          </p:nvPr>
        </p:nvSpPr>
        <p:spPr/>
        <p:txBody>
          <a:bodyPr/>
          <a:lstStyle/>
          <a:p>
            <a:r>
              <a:rPr lang="en-AU" spc="-10">
                <a:solidFill>
                  <a:schemeClr val="accent4"/>
                </a:solidFill>
              </a:rPr>
              <a:t>Copyright 2019 Baker Hughes Company LLC. All rights reserved.</a:t>
            </a:r>
            <a:endParaRPr lang="en-US" spc="-10" dirty="0">
              <a:solidFill>
                <a:schemeClr val="accent4"/>
              </a:solidFill>
            </a:endParaRPr>
          </a:p>
        </p:txBody>
      </p:sp>
      <p:sp>
        <p:nvSpPr>
          <p:cNvPr id="5" name="Content Placeholder 11"/>
          <p:cNvSpPr>
            <a:spLocks noGrp="1"/>
          </p:cNvSpPr>
          <p:nvPr>
            <p:ph sz="quarter" idx="14" hasCustomPrompt="1"/>
          </p:nvPr>
        </p:nvSpPr>
        <p:spPr>
          <a:xfrm>
            <a:off x="539613" y="1306286"/>
            <a:ext cx="11106048" cy="4616343"/>
          </a:xfrm>
        </p:spPr>
        <p:txBody>
          <a:bodyPr>
            <a:noAutofit/>
          </a:bodyPr>
          <a:lstStyle>
            <a:lvl1pPr marL="191966" marR="0" indent="-191966" algn="l" defTabSz="914126" rtl="0" eaLnBrk="1" fontAlgn="auto" latinLnBrk="0" hangingPunct="1">
              <a:lnSpc>
                <a:spcPct val="100000"/>
              </a:lnSpc>
              <a:spcBef>
                <a:spcPts val="0"/>
              </a:spcBef>
              <a:spcAft>
                <a:spcPts val="0"/>
              </a:spcAft>
              <a:buClrTx/>
              <a:buSzTx/>
              <a:buFont typeface="Wingdings" panose="05000000000000000000" pitchFamily="2" charset="2"/>
              <a:buChar char="§"/>
              <a:tabLst/>
              <a:defRPr/>
            </a:lvl1pPr>
            <a:lvl2pPr marL="518956" marR="0" indent="-342797" algn="l" defTabSz="914126" rtl="0" eaLnBrk="1" fontAlgn="auto" latinLnBrk="0" hangingPunct="1">
              <a:lnSpc>
                <a:spcPct val="100000"/>
              </a:lnSpc>
              <a:spcBef>
                <a:spcPts val="0"/>
              </a:spcBef>
              <a:spcAft>
                <a:spcPts val="0"/>
              </a:spcAft>
              <a:buClrTx/>
              <a:buSzPct val="107000"/>
              <a:buFont typeface="GE Inspira Sans" panose="020B0503060000000003" pitchFamily="34" charset="0"/>
              <a:buChar char="•"/>
              <a:tabLst/>
              <a:defRPr sz="2199"/>
            </a:lvl2pPr>
            <a:lvl3pPr marL="809382" indent="-184095">
              <a:spcBef>
                <a:spcPts val="0"/>
              </a:spcBef>
              <a:spcAft>
                <a:spcPts val="600"/>
              </a:spcAft>
              <a:buFont typeface="Courier New" panose="02070309020205020404" pitchFamily="49" charset="0"/>
              <a:buChar char="o"/>
              <a:tabLst/>
              <a:defRPr sz="1999"/>
            </a:lvl3pPr>
            <a:lvl4pPr marL="896669" marR="0" indent="-268208" algn="l" defTabSz="914126" rtl="0" eaLnBrk="1" fontAlgn="auto" latinLnBrk="0" hangingPunct="1">
              <a:lnSpc>
                <a:spcPct val="100000"/>
              </a:lnSpc>
              <a:spcBef>
                <a:spcPts val="0"/>
              </a:spcBef>
              <a:spcAft>
                <a:spcPts val="0"/>
              </a:spcAft>
              <a:buClrTx/>
              <a:buSzPct val="70000"/>
              <a:buFont typeface="Wingdings" panose="05000000000000000000" pitchFamily="2" charset="2"/>
              <a:buChar char="Ø"/>
              <a:tabLst/>
              <a:defRPr sz="1799"/>
            </a:lvl4pPr>
            <a:lvl5pPr marL="1072828" marR="0" indent="-176160" algn="l" defTabSz="914126" rtl="0" eaLnBrk="1" fontAlgn="auto" latinLnBrk="0" hangingPunct="1">
              <a:lnSpc>
                <a:spcPct val="100000"/>
              </a:lnSpc>
              <a:spcBef>
                <a:spcPts val="0"/>
              </a:spcBef>
              <a:spcAft>
                <a:spcPts val="0"/>
              </a:spcAft>
              <a:buClrTx/>
              <a:buSzPct val="60000"/>
              <a:buFont typeface="Wingdings" panose="05000000000000000000" pitchFamily="2" charset="2"/>
              <a:buChar char="ü"/>
              <a:tabLst/>
              <a:defRPr sz="1400"/>
            </a:lvl5pPr>
            <a:lvl6pPr marL="1544174" indent="-285664">
              <a:buFont typeface="Arial" panose="020B0604020202020204" pitchFamily="34" charset="0"/>
              <a:buChar char="•"/>
              <a:defRPr sz="1600"/>
            </a:lvl6pPr>
            <a:lvl8pPr marL="628461" marR="0" indent="-184095" algn="l" defTabSz="914126" rtl="0" eaLnBrk="1" fontAlgn="auto" latinLnBrk="0" hangingPunct="1">
              <a:lnSpc>
                <a:spcPct val="100000"/>
              </a:lnSpc>
              <a:spcBef>
                <a:spcPts val="0"/>
              </a:spcBef>
              <a:spcAft>
                <a:spcPts val="0"/>
              </a:spcAft>
              <a:buClrTx/>
              <a:buSzPct val="60000"/>
              <a:buFont typeface="Courier New" panose="02070309020205020404" pitchFamily="49" charset="0"/>
              <a:buChar char="o"/>
              <a:tabLst/>
              <a:defRPr/>
            </a:lvl8pPr>
          </a:lstStyle>
          <a:p>
            <a:pPr marL="191966" marR="0" lvl="0" indent="-191966" algn="l" defTabSz="914126"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2399" b="0" i="0" u="none" strike="noStrike" kern="1200" cap="none" spc="0" normalizeH="0" baseline="0" noProof="0" dirty="0">
                <a:ln>
                  <a:noFill/>
                </a:ln>
                <a:solidFill>
                  <a:srgbClr val="63666A"/>
                </a:solidFill>
                <a:effectLst/>
                <a:uLnTx/>
                <a:uFillTx/>
                <a:latin typeface="+mn-lt"/>
                <a:ea typeface="+mn-ea"/>
                <a:cs typeface="+mn-cs"/>
              </a:rPr>
              <a:t>Edit Master text styles</a:t>
            </a:r>
          </a:p>
          <a:p>
            <a:pPr marL="444367" marR="0" lvl="1" indent="-268208" algn="l" defTabSz="914126" rtl="0" eaLnBrk="1" fontAlgn="auto" latinLnBrk="0" hangingPunct="1">
              <a:lnSpc>
                <a:spcPct val="100000"/>
              </a:lnSpc>
              <a:spcBef>
                <a:spcPts val="0"/>
              </a:spcBef>
              <a:spcAft>
                <a:spcPts val="0"/>
              </a:spcAft>
              <a:buClrTx/>
              <a:buSzPct val="100000"/>
              <a:buFont typeface="Arial" panose="020B0604020202020204" pitchFamily="34" charset="0"/>
              <a:buChar char="•"/>
              <a:tabLst/>
              <a:defRPr/>
            </a:pPr>
            <a:r>
              <a:rPr kumimoji="0" lang="en-US" sz="2199" b="0" i="0" u="none" strike="noStrike" kern="1200" cap="none" spc="0" normalizeH="0" baseline="0" noProof="0" dirty="0">
                <a:ln>
                  <a:noFill/>
                </a:ln>
                <a:solidFill>
                  <a:srgbClr val="63666A"/>
                </a:solidFill>
                <a:effectLst/>
                <a:uLnTx/>
                <a:uFillTx/>
                <a:latin typeface="+mn-lt"/>
                <a:ea typeface="+mn-ea"/>
                <a:cs typeface="+mn-cs"/>
              </a:rPr>
              <a:t>Second level</a:t>
            </a:r>
          </a:p>
          <a:p>
            <a:pPr marL="628461" marR="0" lvl="7" indent="-184095" algn="l" defTabSz="914126" rtl="0" eaLnBrk="1" fontAlgn="auto" latinLnBrk="0" hangingPunct="1">
              <a:lnSpc>
                <a:spcPct val="100000"/>
              </a:lnSpc>
              <a:spcBef>
                <a:spcPts val="0"/>
              </a:spcBef>
              <a:spcAft>
                <a:spcPts val="0"/>
              </a:spcAft>
              <a:buClrTx/>
              <a:buSzPct val="60000"/>
              <a:buFont typeface="Courier New" panose="02070309020205020404" pitchFamily="49" charset="0"/>
              <a:buChar char="o"/>
              <a:tabLst/>
              <a:defRPr/>
            </a:pPr>
            <a:r>
              <a:rPr kumimoji="0" lang="en-US" sz="1999" b="0" i="0" u="none" strike="noStrike" kern="1200" cap="none" spc="0" normalizeH="0" baseline="0" noProof="0" dirty="0">
                <a:ln>
                  <a:noFill/>
                </a:ln>
                <a:solidFill>
                  <a:srgbClr val="63666A"/>
                </a:solidFill>
                <a:effectLst/>
                <a:uLnTx/>
                <a:uFillTx/>
                <a:latin typeface="+mn-lt"/>
                <a:ea typeface="+mn-ea"/>
                <a:cs typeface="+mn-cs"/>
              </a:rPr>
              <a:t>Third level</a:t>
            </a:r>
          </a:p>
          <a:p>
            <a:pPr marL="896669" marR="0" lvl="3" indent="-268208" algn="l" defTabSz="914126" rtl="0" eaLnBrk="1" fontAlgn="auto" latinLnBrk="0" hangingPunct="1">
              <a:lnSpc>
                <a:spcPct val="100000"/>
              </a:lnSpc>
              <a:spcBef>
                <a:spcPts val="0"/>
              </a:spcBef>
              <a:spcAft>
                <a:spcPts val="0"/>
              </a:spcAft>
              <a:buClrTx/>
              <a:buSzPct val="70000"/>
              <a:buFont typeface="Wingdings" panose="05000000000000000000" pitchFamily="2" charset="2"/>
              <a:buChar char="Ø"/>
              <a:tabLst/>
              <a:defRPr/>
            </a:pPr>
            <a:r>
              <a:rPr kumimoji="0" lang="en-US" sz="1799" b="0" i="0" u="none" strike="noStrike" kern="1200" cap="none" spc="0" normalizeH="0" baseline="0" noProof="0" dirty="0">
                <a:ln>
                  <a:noFill/>
                </a:ln>
                <a:solidFill>
                  <a:srgbClr val="63666A"/>
                </a:solidFill>
                <a:effectLst/>
                <a:uLnTx/>
                <a:uFillTx/>
                <a:latin typeface="+mn-lt"/>
                <a:ea typeface="+mn-ea"/>
                <a:cs typeface="+mn-cs"/>
              </a:rPr>
              <a:t>Fourth level</a:t>
            </a:r>
          </a:p>
          <a:p>
            <a:pPr marL="1072828" marR="0" lvl="4" indent="-176160" algn="l" defTabSz="914126" rtl="0" eaLnBrk="1" fontAlgn="auto" latinLnBrk="0" hangingPunct="1">
              <a:lnSpc>
                <a:spcPct val="100000"/>
              </a:lnSpc>
              <a:spcBef>
                <a:spcPts val="0"/>
              </a:spcBef>
              <a:spcAft>
                <a:spcPts val="0"/>
              </a:spcAft>
              <a:buClrTx/>
              <a:buSzPct val="60000"/>
              <a:buFont typeface="Wingdings" panose="05000000000000000000" pitchFamily="2" charset="2"/>
              <a:buChar char="ü"/>
              <a:tabLst/>
              <a:defRPr/>
            </a:pPr>
            <a:r>
              <a:rPr kumimoji="0" lang="en-US" sz="1600" b="0" i="0" u="none" strike="noStrike" kern="1200" cap="none" spc="0" normalizeH="0" baseline="0" noProof="0" dirty="0">
                <a:ln>
                  <a:noFill/>
                </a:ln>
                <a:solidFill>
                  <a:srgbClr val="63666A"/>
                </a:solidFill>
                <a:effectLst/>
                <a:uLnTx/>
                <a:uFillTx/>
                <a:latin typeface="+mn-lt"/>
                <a:ea typeface="+mn-ea"/>
                <a:cs typeface="+mn-cs"/>
              </a:rPr>
              <a:t>Fifth level</a:t>
            </a:r>
            <a:endParaRPr kumimoji="0" lang="en-CA" sz="1600" b="0" i="0" u="none" strike="noStrike" kern="1200" cap="none" spc="0" normalizeH="0" baseline="0" noProof="0" dirty="0">
              <a:ln>
                <a:noFill/>
              </a:ln>
              <a:solidFill>
                <a:srgbClr val="63666A"/>
              </a:solidFill>
              <a:effectLst/>
              <a:uLnTx/>
              <a:uFillTx/>
              <a:latin typeface="+mn-lt"/>
              <a:ea typeface="+mn-ea"/>
              <a:cs typeface="+mn-cs"/>
            </a:endParaRPr>
          </a:p>
          <a:p>
            <a:pPr lvl="0"/>
            <a:endParaRPr lang="en-CA" dirty="0"/>
          </a:p>
        </p:txBody>
      </p:sp>
      <p:sp>
        <p:nvSpPr>
          <p:cNvPr id="2" name="Title 1"/>
          <p:cNvSpPr>
            <a:spLocks noGrp="1"/>
          </p:cNvSpPr>
          <p:nvPr>
            <p:ph type="title"/>
          </p:nvPr>
        </p:nvSpPr>
        <p:spPr>
          <a:xfrm>
            <a:off x="540000" y="630000"/>
            <a:ext cx="11105662" cy="455509"/>
          </a:xfrm>
        </p:spPr>
        <p:txBody>
          <a:bodyPr/>
          <a:lstStyle/>
          <a:p>
            <a:r>
              <a:rPr lang="en-US"/>
              <a:t>Click to edit Master title style</a:t>
            </a:r>
            <a:endParaRPr lang="en-AU" dirty="0"/>
          </a:p>
        </p:txBody>
      </p:sp>
    </p:spTree>
    <p:extLst>
      <p:ext uri="{BB962C8B-B14F-4D97-AF65-F5344CB8AC3E}">
        <p14:creationId xmlns:p14="http://schemas.microsoft.com/office/powerpoint/2010/main" val="1665477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 only layout">
    <p:spTree>
      <p:nvGrpSpPr>
        <p:cNvPr id="1" name=""/>
        <p:cNvGrpSpPr/>
        <p:nvPr/>
      </p:nvGrpSpPr>
      <p:grpSpPr>
        <a:xfrm>
          <a:off x="0" y="0"/>
          <a:ext cx="0" cy="0"/>
          <a:chOff x="0" y="0"/>
          <a:chExt cx="0" cy="0"/>
        </a:xfrm>
      </p:grpSpPr>
      <p:sp>
        <p:nvSpPr>
          <p:cNvPr id="9" name="Text Placeholder 9">
            <a:extLst>
              <a:ext uri="{FF2B5EF4-FFF2-40B4-BE49-F238E27FC236}">
                <a16:creationId xmlns:a16="http://schemas.microsoft.com/office/drawing/2014/main" id="{29AE6F84-2C59-B242-985D-F6860D451AEF}"/>
              </a:ext>
            </a:extLst>
          </p:cNvPr>
          <p:cNvSpPr>
            <a:spLocks noGrp="1"/>
          </p:cNvSpPr>
          <p:nvPr>
            <p:ph type="body" sz="quarter" idx="12" hasCustomPrompt="1"/>
          </p:nvPr>
        </p:nvSpPr>
        <p:spPr>
          <a:xfrm>
            <a:off x="539999" y="1558798"/>
            <a:ext cx="11105901" cy="4270501"/>
          </a:xfrm>
          <a:prstGeom prst="rect">
            <a:avLst/>
          </a:prstGeom>
        </p:spPr>
        <p:txBody>
          <a:bodyPr/>
          <a:lstStyle>
            <a:lvl1pPr>
              <a:defRPr>
                <a:solidFill>
                  <a:schemeClr val="accent1"/>
                </a:solidFill>
              </a:defRPr>
            </a:lvl1pPr>
            <a:lvl2pPr>
              <a:defRPr/>
            </a:lvl2pPr>
            <a:lvl3pPr>
              <a:defRPr/>
            </a:lvl3pPr>
          </a:lstStyle>
          <a:p>
            <a:pPr lvl="0"/>
            <a:r>
              <a:rPr lang="en-US" dirty="0"/>
              <a:t>Subhead</a:t>
            </a:r>
          </a:p>
          <a:p>
            <a:pPr lvl="1"/>
            <a:r>
              <a:rPr lang="en-US" dirty="0"/>
              <a:t>Body text</a:t>
            </a:r>
          </a:p>
          <a:p>
            <a:pPr lvl="2"/>
            <a:r>
              <a:rPr lang="en-US" dirty="0"/>
              <a:t>Bullet</a:t>
            </a:r>
          </a:p>
        </p:txBody>
      </p:sp>
      <p:sp>
        <p:nvSpPr>
          <p:cNvPr id="5" name="Slide Number Placeholder 4">
            <a:extLst>
              <a:ext uri="{FF2B5EF4-FFF2-40B4-BE49-F238E27FC236}">
                <a16:creationId xmlns:a16="http://schemas.microsoft.com/office/drawing/2014/main" id="{80104C7E-451E-E246-B880-1F1ABC33B9DB}"/>
              </a:ext>
            </a:extLst>
          </p:cNvPr>
          <p:cNvSpPr>
            <a:spLocks noGrp="1"/>
          </p:cNvSpPr>
          <p:nvPr>
            <p:ph type="sldNum" sz="quarter" idx="19"/>
          </p:nvPr>
        </p:nvSpPr>
        <p:spPr/>
        <p:txBody>
          <a:bodyPr/>
          <a:lstStyle/>
          <a:p>
            <a:fld id="{00E6A5BD-C011-4A45-AA3A-201790FB7F2B}" type="slidenum">
              <a:rPr lang="en-CA" smtClean="0"/>
              <a:pPr/>
              <a:t>‹#›</a:t>
            </a:fld>
            <a:endParaRPr lang="en-CA" dirty="0"/>
          </a:p>
        </p:txBody>
      </p:sp>
      <p:sp>
        <p:nvSpPr>
          <p:cNvPr id="12" name="Title 11">
            <a:extLst>
              <a:ext uri="{FF2B5EF4-FFF2-40B4-BE49-F238E27FC236}">
                <a16:creationId xmlns:a16="http://schemas.microsoft.com/office/drawing/2014/main" id="{D615A590-C7FE-DC40-8E18-E9E18603ACFA}"/>
              </a:ext>
            </a:extLst>
          </p:cNvPr>
          <p:cNvSpPr>
            <a:spLocks noGrp="1"/>
          </p:cNvSpPr>
          <p:nvPr>
            <p:ph type="title" hasCustomPrompt="1"/>
          </p:nvPr>
        </p:nvSpPr>
        <p:spPr>
          <a:xfrm>
            <a:off x="539999" y="630000"/>
            <a:ext cx="11105901" cy="455509"/>
          </a:xfrm>
        </p:spPr>
        <p:txBody>
          <a:bodyPr/>
          <a:lstStyle>
            <a:lvl1pPr>
              <a:defRPr>
                <a:solidFill>
                  <a:schemeClr val="accent2"/>
                </a:solidFill>
              </a:defRPr>
            </a:lvl1pPr>
          </a:lstStyle>
          <a:p>
            <a:r>
              <a:rPr lang="en-US" dirty="0"/>
              <a:t>Slide title</a:t>
            </a:r>
          </a:p>
        </p:txBody>
      </p:sp>
      <p:sp>
        <p:nvSpPr>
          <p:cNvPr id="2" name="Footer Placeholder 1">
            <a:extLst>
              <a:ext uri="{FF2B5EF4-FFF2-40B4-BE49-F238E27FC236}">
                <a16:creationId xmlns:a16="http://schemas.microsoft.com/office/drawing/2014/main" id="{EDF43B4C-CBBB-4550-A7C4-0DE50AAAB9D8}"/>
              </a:ext>
            </a:extLst>
          </p:cNvPr>
          <p:cNvSpPr>
            <a:spLocks noGrp="1"/>
          </p:cNvSpPr>
          <p:nvPr>
            <p:ph type="ftr" sz="quarter" idx="20"/>
          </p:nvPr>
        </p:nvSpPr>
        <p:spPr/>
        <p:txBody>
          <a:bodyPr/>
          <a:lstStyle/>
          <a:p>
            <a:r>
              <a:rPr lang="en-AU" spc="-10">
                <a:solidFill>
                  <a:schemeClr val="accent4"/>
                </a:solidFill>
              </a:rPr>
              <a:t>Copyright 2019 Baker Hughes Company LLC. All rights reserved.</a:t>
            </a:r>
            <a:endParaRPr lang="en-US" spc="-10" dirty="0">
              <a:solidFill>
                <a:schemeClr val="accent4"/>
              </a:solidFill>
            </a:endParaRPr>
          </a:p>
        </p:txBody>
      </p:sp>
    </p:spTree>
    <p:extLst>
      <p:ext uri="{BB962C8B-B14F-4D97-AF65-F5344CB8AC3E}">
        <p14:creationId xmlns:p14="http://schemas.microsoft.com/office/powerpoint/2010/main" val="15953245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ext only (reversed)">
    <p:bg>
      <p:bgRef idx="1001">
        <a:schemeClr val="bg2"/>
      </p:bgRef>
    </p:bg>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A635C37-5D45-1940-AAC4-D8E9BC4D38D0}"/>
              </a:ext>
            </a:extLst>
          </p:cNvPr>
          <p:cNvSpPr>
            <a:spLocks noGrp="1"/>
          </p:cNvSpPr>
          <p:nvPr>
            <p:ph type="body" sz="quarter" idx="12" hasCustomPrompt="1"/>
          </p:nvPr>
        </p:nvSpPr>
        <p:spPr>
          <a:xfrm>
            <a:off x="540000" y="1558799"/>
            <a:ext cx="11109600" cy="4140000"/>
          </a:xfrm>
          <a:prstGeom prst="rect">
            <a:avLst/>
          </a:prstGeom>
        </p:spPr>
        <p:txBody>
          <a:bodyPr/>
          <a:lstStyle>
            <a:lvl1pPr>
              <a:defRPr>
                <a:solidFill>
                  <a:schemeClr val="tx1"/>
                </a:solidFill>
              </a:defRPr>
            </a:lvl1pPr>
            <a:lvl2pPr>
              <a:defRPr>
                <a:solidFill>
                  <a:schemeClr val="tx1"/>
                </a:solidFill>
              </a:defRPr>
            </a:lvl2pPr>
            <a:lvl3pPr>
              <a:defRPr>
                <a:solidFill>
                  <a:schemeClr val="tx1"/>
                </a:solidFill>
              </a:defRPr>
            </a:lvl3pPr>
          </a:lstStyle>
          <a:p>
            <a:pPr lvl="0"/>
            <a:r>
              <a:rPr lang="en-US" dirty="0"/>
              <a:t>Subhead</a:t>
            </a:r>
          </a:p>
          <a:p>
            <a:pPr lvl="1"/>
            <a:r>
              <a:rPr lang="en-US" dirty="0"/>
              <a:t>Body text</a:t>
            </a:r>
          </a:p>
          <a:p>
            <a:pPr lvl="2"/>
            <a:r>
              <a:rPr lang="en-US" dirty="0"/>
              <a:t>Bullet</a:t>
            </a:r>
          </a:p>
        </p:txBody>
      </p:sp>
      <p:sp>
        <p:nvSpPr>
          <p:cNvPr id="11" name="Title 10">
            <a:extLst>
              <a:ext uri="{FF2B5EF4-FFF2-40B4-BE49-F238E27FC236}">
                <a16:creationId xmlns:a16="http://schemas.microsoft.com/office/drawing/2014/main" id="{1A4267F0-787B-2B4F-A66D-8CAE19046515}"/>
              </a:ext>
            </a:extLst>
          </p:cNvPr>
          <p:cNvSpPr>
            <a:spLocks noGrp="1"/>
          </p:cNvSpPr>
          <p:nvPr>
            <p:ph type="title" hasCustomPrompt="1"/>
          </p:nvPr>
        </p:nvSpPr>
        <p:spPr/>
        <p:txBody>
          <a:bodyPr/>
          <a:lstStyle>
            <a:lvl1pPr>
              <a:defRPr>
                <a:solidFill>
                  <a:schemeClr val="tx1"/>
                </a:solidFill>
              </a:defRPr>
            </a:lvl1pPr>
          </a:lstStyle>
          <a:p>
            <a:r>
              <a:rPr lang="en-US" dirty="0"/>
              <a:t>Slide title</a:t>
            </a:r>
          </a:p>
        </p:txBody>
      </p:sp>
      <p:sp>
        <p:nvSpPr>
          <p:cNvPr id="5" name="Slide Number Placeholder 4">
            <a:extLst>
              <a:ext uri="{FF2B5EF4-FFF2-40B4-BE49-F238E27FC236}">
                <a16:creationId xmlns:a16="http://schemas.microsoft.com/office/drawing/2014/main" id="{B18A104E-8DE2-434B-815C-C92F60888B4E}"/>
              </a:ext>
            </a:extLst>
          </p:cNvPr>
          <p:cNvSpPr>
            <a:spLocks noGrp="1"/>
          </p:cNvSpPr>
          <p:nvPr>
            <p:ph type="sldNum" sz="quarter" idx="14"/>
          </p:nvPr>
        </p:nvSpPr>
        <p:spPr/>
        <p:txBody>
          <a:bodyPr/>
          <a:lstStyle/>
          <a:p>
            <a:fld id="{00E6A5BD-C011-4A45-AA3A-201790FB7F2B}" type="slidenum">
              <a:rPr lang="en-CA" smtClean="0"/>
              <a:pPr/>
              <a:t>‹#›</a:t>
            </a:fld>
            <a:endParaRPr lang="en-CA" dirty="0"/>
          </a:p>
        </p:txBody>
      </p:sp>
      <p:pic>
        <p:nvPicPr>
          <p:cNvPr id="7" name="Picture 6">
            <a:extLst>
              <a:ext uri="{FF2B5EF4-FFF2-40B4-BE49-F238E27FC236}">
                <a16:creationId xmlns:a16="http://schemas.microsoft.com/office/drawing/2014/main" id="{E3C2C983-19A8-4A8F-835D-03DD23909F57}"/>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9820412" y="6194060"/>
            <a:ext cx="1828800" cy="287748"/>
          </a:xfrm>
          <a:prstGeom prst="rect">
            <a:avLst/>
          </a:prstGeom>
        </p:spPr>
      </p:pic>
      <p:sp>
        <p:nvSpPr>
          <p:cNvPr id="2" name="Footer Placeholder 1">
            <a:extLst>
              <a:ext uri="{FF2B5EF4-FFF2-40B4-BE49-F238E27FC236}">
                <a16:creationId xmlns:a16="http://schemas.microsoft.com/office/drawing/2014/main" id="{CB57B268-6A2D-4680-AAA7-53AFA2FBB0B9}"/>
              </a:ext>
            </a:extLst>
          </p:cNvPr>
          <p:cNvSpPr>
            <a:spLocks noGrp="1"/>
          </p:cNvSpPr>
          <p:nvPr>
            <p:ph type="ftr" sz="quarter" idx="15"/>
          </p:nvPr>
        </p:nvSpPr>
        <p:spPr/>
        <p:txBody>
          <a:bodyPr/>
          <a:lstStyle>
            <a:lvl1pPr>
              <a:defRPr>
                <a:solidFill>
                  <a:schemeClr val="tx1"/>
                </a:solidFill>
              </a:defRPr>
            </a:lvl1pPr>
          </a:lstStyle>
          <a:p>
            <a:r>
              <a:rPr lang="en-AU" spc="-10"/>
              <a:t>Copyright 2019 Baker Hughes Company LLC. All rights reserved.</a:t>
            </a:r>
            <a:endParaRPr lang="en-US" spc="-10" dirty="0"/>
          </a:p>
        </p:txBody>
      </p:sp>
    </p:spTree>
    <p:extLst>
      <p:ext uri="{BB962C8B-B14F-4D97-AF65-F5344CB8AC3E}">
        <p14:creationId xmlns:p14="http://schemas.microsoft.com/office/powerpoint/2010/main" val="28127866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footer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AD1544-9F5B-6247-B2CE-CBCB59C49A5C}"/>
              </a:ext>
            </a:extLst>
          </p:cNvPr>
          <p:cNvSpPr>
            <a:spLocks noGrp="1"/>
          </p:cNvSpPr>
          <p:nvPr>
            <p:ph type="title" hasCustomPrompt="1"/>
          </p:nvPr>
        </p:nvSpPr>
        <p:spPr/>
        <p:txBody>
          <a:bodyPr/>
          <a:lstStyle/>
          <a:p>
            <a:r>
              <a:rPr lang="en-US" dirty="0"/>
              <a:t>Slide title</a:t>
            </a:r>
          </a:p>
        </p:txBody>
      </p:sp>
      <p:sp>
        <p:nvSpPr>
          <p:cNvPr id="6" name="Slide Number Placeholder 5">
            <a:extLst>
              <a:ext uri="{FF2B5EF4-FFF2-40B4-BE49-F238E27FC236}">
                <a16:creationId xmlns:a16="http://schemas.microsoft.com/office/drawing/2014/main" id="{797FE36E-202A-814F-AE8F-5976C6617ED8}"/>
              </a:ext>
            </a:extLst>
          </p:cNvPr>
          <p:cNvSpPr>
            <a:spLocks noGrp="1"/>
          </p:cNvSpPr>
          <p:nvPr>
            <p:ph type="sldNum" sz="quarter" idx="11"/>
          </p:nvPr>
        </p:nvSpPr>
        <p:spPr/>
        <p:txBody>
          <a:bodyPr/>
          <a:lstStyle/>
          <a:p>
            <a:fld id="{00E6A5BD-C011-4A45-AA3A-201790FB7F2B}" type="slidenum">
              <a:rPr lang="en-CA" smtClean="0"/>
              <a:pPr/>
              <a:t>‹#›</a:t>
            </a:fld>
            <a:endParaRPr lang="en-CA" dirty="0"/>
          </a:p>
        </p:txBody>
      </p:sp>
      <p:sp>
        <p:nvSpPr>
          <p:cNvPr id="3" name="Footer Placeholder 2">
            <a:extLst>
              <a:ext uri="{FF2B5EF4-FFF2-40B4-BE49-F238E27FC236}">
                <a16:creationId xmlns:a16="http://schemas.microsoft.com/office/drawing/2014/main" id="{E776F90A-A154-48F1-BE7C-789C72963E10}"/>
              </a:ext>
            </a:extLst>
          </p:cNvPr>
          <p:cNvSpPr>
            <a:spLocks noGrp="1"/>
          </p:cNvSpPr>
          <p:nvPr>
            <p:ph type="ftr" sz="quarter" idx="12"/>
          </p:nvPr>
        </p:nvSpPr>
        <p:spPr/>
        <p:txBody>
          <a:bodyPr/>
          <a:lstStyle/>
          <a:p>
            <a:r>
              <a:rPr lang="en-AU" spc="-10">
                <a:solidFill>
                  <a:schemeClr val="accent4"/>
                </a:solidFill>
              </a:rPr>
              <a:t>Copyright 2019 Baker Hughes Company LLC. All rights reserved.</a:t>
            </a:r>
            <a:endParaRPr lang="en-US" spc="-10" dirty="0">
              <a:solidFill>
                <a:schemeClr val="accent4"/>
              </a:solidFill>
            </a:endParaRPr>
          </a:p>
        </p:txBody>
      </p:sp>
    </p:spTree>
    <p:extLst>
      <p:ext uri="{BB962C8B-B14F-4D97-AF65-F5344CB8AC3E}">
        <p14:creationId xmlns:p14="http://schemas.microsoft.com/office/powerpoint/2010/main" val="39720366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Title &amp; footer only (reverse)">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AD1544-9F5B-6247-B2CE-CBCB59C49A5C}"/>
              </a:ext>
            </a:extLst>
          </p:cNvPr>
          <p:cNvSpPr>
            <a:spLocks noGrp="1"/>
          </p:cNvSpPr>
          <p:nvPr>
            <p:ph type="title" hasCustomPrompt="1"/>
          </p:nvPr>
        </p:nvSpPr>
        <p:spPr/>
        <p:txBody>
          <a:bodyPr/>
          <a:lstStyle>
            <a:lvl1pPr>
              <a:defRPr>
                <a:solidFill>
                  <a:schemeClr val="bg1"/>
                </a:solidFill>
              </a:defRPr>
            </a:lvl1pPr>
          </a:lstStyle>
          <a:p>
            <a:r>
              <a:rPr lang="en-US" dirty="0"/>
              <a:t>Slide title</a:t>
            </a:r>
          </a:p>
        </p:txBody>
      </p:sp>
      <p:sp>
        <p:nvSpPr>
          <p:cNvPr id="6" name="Slide Number Placeholder 5">
            <a:extLst>
              <a:ext uri="{FF2B5EF4-FFF2-40B4-BE49-F238E27FC236}">
                <a16:creationId xmlns:a16="http://schemas.microsoft.com/office/drawing/2014/main" id="{E8191B37-C929-8D42-98C4-A32E7A9CD91C}"/>
              </a:ext>
            </a:extLst>
          </p:cNvPr>
          <p:cNvSpPr>
            <a:spLocks noGrp="1"/>
          </p:cNvSpPr>
          <p:nvPr>
            <p:ph type="sldNum" sz="quarter" idx="11"/>
          </p:nvPr>
        </p:nvSpPr>
        <p:spPr/>
        <p:txBody>
          <a:bodyPr/>
          <a:lstStyle>
            <a:lvl1pPr>
              <a:defRPr>
                <a:solidFill>
                  <a:schemeClr val="bg1"/>
                </a:solidFill>
              </a:defRPr>
            </a:lvl1pPr>
          </a:lstStyle>
          <a:p>
            <a:fld id="{00E6A5BD-C011-4A45-AA3A-201790FB7F2B}" type="slidenum">
              <a:rPr lang="en-CA" smtClean="0"/>
              <a:pPr/>
              <a:t>‹#›</a:t>
            </a:fld>
            <a:endParaRPr lang="en-CA" dirty="0"/>
          </a:p>
        </p:txBody>
      </p:sp>
      <p:pic>
        <p:nvPicPr>
          <p:cNvPr id="10" name="Picture 9">
            <a:extLst>
              <a:ext uri="{FF2B5EF4-FFF2-40B4-BE49-F238E27FC236}">
                <a16:creationId xmlns:a16="http://schemas.microsoft.com/office/drawing/2014/main" id="{EAA90D0E-9E95-495E-937D-B185CA9D2223}"/>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9820412" y="6194060"/>
            <a:ext cx="1828800" cy="287748"/>
          </a:xfrm>
          <a:prstGeom prst="rect">
            <a:avLst/>
          </a:prstGeom>
        </p:spPr>
      </p:pic>
      <p:sp>
        <p:nvSpPr>
          <p:cNvPr id="3" name="Footer Placeholder 2">
            <a:extLst>
              <a:ext uri="{FF2B5EF4-FFF2-40B4-BE49-F238E27FC236}">
                <a16:creationId xmlns:a16="http://schemas.microsoft.com/office/drawing/2014/main" id="{473527F0-F38F-4798-9307-F3321E210A37}"/>
              </a:ext>
            </a:extLst>
          </p:cNvPr>
          <p:cNvSpPr>
            <a:spLocks noGrp="1"/>
          </p:cNvSpPr>
          <p:nvPr>
            <p:ph type="ftr" sz="quarter" idx="12"/>
          </p:nvPr>
        </p:nvSpPr>
        <p:spPr/>
        <p:txBody>
          <a:bodyPr/>
          <a:lstStyle>
            <a:lvl1pPr>
              <a:defRPr>
                <a:solidFill>
                  <a:schemeClr val="bg1"/>
                </a:solidFill>
              </a:defRPr>
            </a:lvl1pPr>
          </a:lstStyle>
          <a:p>
            <a:r>
              <a:rPr lang="en-AU" spc="-10"/>
              <a:t>Copyright 2019 Baker Hughes Company LLC. All rights reserved.</a:t>
            </a:r>
            <a:endParaRPr lang="en-US" spc="-10" dirty="0"/>
          </a:p>
        </p:txBody>
      </p:sp>
    </p:spTree>
    <p:extLst>
      <p:ext uri="{BB962C8B-B14F-4D97-AF65-F5344CB8AC3E}">
        <p14:creationId xmlns:p14="http://schemas.microsoft.com/office/powerpoint/2010/main" val="2199597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97FE36E-202A-814F-AE8F-5976C6617ED8}"/>
              </a:ext>
            </a:extLst>
          </p:cNvPr>
          <p:cNvSpPr>
            <a:spLocks noGrp="1"/>
          </p:cNvSpPr>
          <p:nvPr>
            <p:ph type="sldNum" sz="quarter" idx="11"/>
          </p:nvPr>
        </p:nvSpPr>
        <p:spPr/>
        <p:txBody>
          <a:bodyPr/>
          <a:lstStyle/>
          <a:p>
            <a:fld id="{00E6A5BD-C011-4A45-AA3A-201790FB7F2B}" type="slidenum">
              <a:rPr lang="en-CA" smtClean="0"/>
              <a:pPr/>
              <a:t>‹#›</a:t>
            </a:fld>
            <a:endParaRPr lang="en-CA" dirty="0"/>
          </a:p>
        </p:txBody>
      </p:sp>
      <p:sp>
        <p:nvSpPr>
          <p:cNvPr id="4" name="Footer Placeholder 3">
            <a:extLst>
              <a:ext uri="{FF2B5EF4-FFF2-40B4-BE49-F238E27FC236}">
                <a16:creationId xmlns:a16="http://schemas.microsoft.com/office/drawing/2014/main" id="{D18F1305-6865-42BB-91D1-B37572DD39B7}"/>
              </a:ext>
            </a:extLst>
          </p:cNvPr>
          <p:cNvSpPr>
            <a:spLocks noGrp="1"/>
          </p:cNvSpPr>
          <p:nvPr>
            <p:ph type="ftr" sz="quarter" idx="12"/>
          </p:nvPr>
        </p:nvSpPr>
        <p:spPr/>
        <p:txBody>
          <a:bodyPr/>
          <a:lstStyle/>
          <a:p>
            <a:r>
              <a:rPr lang="en-AU" spc="-10">
                <a:solidFill>
                  <a:schemeClr val="accent4"/>
                </a:solidFill>
              </a:rPr>
              <a:t>Copyright 2019 Baker Hughes Company LLC. All rights reserved.</a:t>
            </a:r>
            <a:endParaRPr lang="en-US" spc="-10" dirty="0">
              <a:solidFill>
                <a:schemeClr val="accent4"/>
              </a:solidFill>
            </a:endParaRPr>
          </a:p>
        </p:txBody>
      </p:sp>
    </p:spTree>
    <p:extLst>
      <p:ext uri="{BB962C8B-B14F-4D97-AF65-F5344CB8AC3E}">
        <p14:creationId xmlns:p14="http://schemas.microsoft.com/office/powerpoint/2010/main" val="104977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Blank (reverse)">
    <p:bg>
      <p:bgPr>
        <a:solidFill>
          <a:schemeClr val="tx2"/>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8191B37-C929-8D42-98C4-A32E7A9CD91C}"/>
              </a:ext>
            </a:extLst>
          </p:cNvPr>
          <p:cNvSpPr>
            <a:spLocks noGrp="1"/>
          </p:cNvSpPr>
          <p:nvPr>
            <p:ph type="sldNum" sz="quarter" idx="11"/>
          </p:nvPr>
        </p:nvSpPr>
        <p:spPr/>
        <p:txBody>
          <a:bodyPr/>
          <a:lstStyle>
            <a:lvl1pPr>
              <a:defRPr>
                <a:solidFill>
                  <a:schemeClr val="bg1"/>
                </a:solidFill>
              </a:defRPr>
            </a:lvl1pPr>
          </a:lstStyle>
          <a:p>
            <a:fld id="{00E6A5BD-C011-4A45-AA3A-201790FB7F2B}" type="slidenum">
              <a:rPr lang="en-CA" smtClean="0"/>
              <a:pPr/>
              <a:t>‹#›</a:t>
            </a:fld>
            <a:endParaRPr lang="en-CA" dirty="0"/>
          </a:p>
        </p:txBody>
      </p:sp>
      <p:pic>
        <p:nvPicPr>
          <p:cNvPr id="10" name="Picture 9">
            <a:extLst>
              <a:ext uri="{FF2B5EF4-FFF2-40B4-BE49-F238E27FC236}">
                <a16:creationId xmlns:a16="http://schemas.microsoft.com/office/drawing/2014/main" id="{EAA90D0E-9E95-495E-937D-B185CA9D2223}"/>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9820412" y="6194060"/>
            <a:ext cx="1828800" cy="287748"/>
          </a:xfrm>
          <a:prstGeom prst="rect">
            <a:avLst/>
          </a:prstGeom>
        </p:spPr>
      </p:pic>
      <p:sp>
        <p:nvSpPr>
          <p:cNvPr id="3" name="Footer Placeholder 2">
            <a:extLst>
              <a:ext uri="{FF2B5EF4-FFF2-40B4-BE49-F238E27FC236}">
                <a16:creationId xmlns:a16="http://schemas.microsoft.com/office/drawing/2014/main" id="{DEA2995F-EF6F-4BD4-A7EB-2B5A4EDC9393}"/>
              </a:ext>
            </a:extLst>
          </p:cNvPr>
          <p:cNvSpPr>
            <a:spLocks noGrp="1"/>
          </p:cNvSpPr>
          <p:nvPr>
            <p:ph type="ftr" sz="quarter" idx="12"/>
          </p:nvPr>
        </p:nvSpPr>
        <p:spPr/>
        <p:txBody>
          <a:bodyPr/>
          <a:lstStyle>
            <a:lvl1pPr>
              <a:defRPr>
                <a:solidFill>
                  <a:schemeClr val="bg1"/>
                </a:solidFill>
              </a:defRPr>
            </a:lvl1pPr>
          </a:lstStyle>
          <a:p>
            <a:r>
              <a:rPr lang="en-AU" spc="-10"/>
              <a:t>Copyright 2019 Baker Hughes Company LLC. All rights reserved.</a:t>
            </a:r>
            <a:endParaRPr lang="en-US" spc="-10" dirty="0"/>
          </a:p>
        </p:txBody>
      </p:sp>
    </p:spTree>
    <p:extLst>
      <p:ext uri="{BB962C8B-B14F-4D97-AF65-F5344CB8AC3E}">
        <p14:creationId xmlns:p14="http://schemas.microsoft.com/office/powerpoint/2010/main" val="1965354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Half Page Callout">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3AA82512-73EC-4AFA-82D7-8C9653567042}"/>
              </a:ext>
            </a:extLst>
          </p:cNvPr>
          <p:cNvSpPr/>
          <p:nvPr userDrawn="1"/>
        </p:nvSpPr>
        <p:spPr>
          <a:xfrm>
            <a:off x="6094412" y="0"/>
            <a:ext cx="609441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 Placeholder 5">
            <a:extLst>
              <a:ext uri="{FF2B5EF4-FFF2-40B4-BE49-F238E27FC236}">
                <a16:creationId xmlns:a16="http://schemas.microsoft.com/office/drawing/2014/main" id="{B01D0E77-B7DA-4880-B448-4077D1B3EFBB}"/>
              </a:ext>
            </a:extLst>
          </p:cNvPr>
          <p:cNvSpPr>
            <a:spLocks noGrp="1"/>
          </p:cNvSpPr>
          <p:nvPr>
            <p:ph type="body" sz="quarter" idx="20"/>
          </p:nvPr>
        </p:nvSpPr>
        <p:spPr>
          <a:xfrm>
            <a:off x="6589644" y="630238"/>
            <a:ext cx="5267394" cy="5262562"/>
          </a:xfrm>
          <a:prstGeom prst="rect">
            <a:avLst/>
          </a:prstGeom>
        </p:spPr>
        <p:txBody>
          <a:bodyPr anchor="ctr"/>
          <a:lstStyle>
            <a:lvl1pPr algn="ctr">
              <a:defRPr sz="1400">
                <a:solidFill>
                  <a:schemeClr val="bg1"/>
                </a:solidFill>
                <a:latin typeface="+mn-lt"/>
              </a:defRPr>
            </a:lvl1pPr>
            <a:lvl2pPr algn="ctr">
              <a:defRPr>
                <a:solidFill>
                  <a:schemeClr val="bg1"/>
                </a:solidFill>
              </a:defRPr>
            </a:lvl2pPr>
            <a:lvl3pPr algn="ctr">
              <a:defRPr>
                <a:solidFill>
                  <a:schemeClr val="bg1"/>
                </a:solidFill>
              </a:defRPr>
            </a:lvl3pPr>
            <a:lvl4pPr algn="ctr">
              <a:defRPr>
                <a:solidFill>
                  <a:schemeClr val="bg1"/>
                </a:solidFill>
              </a:defRPr>
            </a:lvl4pPr>
            <a:lvl5pPr algn="ctr">
              <a:defRPr>
                <a:solidFill>
                  <a:schemeClr val="bg1"/>
                </a:solidFill>
              </a:defRPr>
            </a:lvl5pPr>
          </a:lstStyle>
          <a:p>
            <a:pPr lvl="0"/>
            <a:r>
              <a:rPr lang="en-US"/>
              <a:t>Click to edit Master text styles</a:t>
            </a:r>
          </a:p>
        </p:txBody>
      </p:sp>
      <p:sp>
        <p:nvSpPr>
          <p:cNvPr id="9" name="Text Placeholder 9">
            <a:extLst>
              <a:ext uri="{FF2B5EF4-FFF2-40B4-BE49-F238E27FC236}">
                <a16:creationId xmlns:a16="http://schemas.microsoft.com/office/drawing/2014/main" id="{29AE6F84-2C59-B242-985D-F6860D451AEF}"/>
              </a:ext>
            </a:extLst>
          </p:cNvPr>
          <p:cNvSpPr>
            <a:spLocks noGrp="1"/>
          </p:cNvSpPr>
          <p:nvPr>
            <p:ph type="body" sz="quarter" idx="12" hasCustomPrompt="1"/>
          </p:nvPr>
        </p:nvSpPr>
        <p:spPr>
          <a:xfrm>
            <a:off x="540000" y="1558799"/>
            <a:ext cx="5105426" cy="3420000"/>
          </a:xfrm>
          <a:prstGeom prst="rect">
            <a:avLst/>
          </a:prstGeom>
        </p:spPr>
        <p:txBody>
          <a:bodyPr/>
          <a:lstStyle>
            <a:lvl1pPr>
              <a:defRPr>
                <a:solidFill>
                  <a:schemeClr val="accent1"/>
                </a:solidFill>
              </a:defRPr>
            </a:lvl1pPr>
            <a:lvl2pPr>
              <a:defRPr/>
            </a:lvl2pPr>
            <a:lvl3pPr>
              <a:defRPr/>
            </a:lvl3pPr>
          </a:lstStyle>
          <a:p>
            <a:pPr lvl="0"/>
            <a:r>
              <a:rPr lang="en-US" dirty="0"/>
              <a:t>Subhead</a:t>
            </a:r>
          </a:p>
          <a:p>
            <a:pPr lvl="1"/>
            <a:r>
              <a:rPr lang="en-US" dirty="0"/>
              <a:t>Body text</a:t>
            </a:r>
          </a:p>
          <a:p>
            <a:pPr lvl="2"/>
            <a:r>
              <a:rPr lang="en-US" dirty="0"/>
              <a:t>Bullet</a:t>
            </a:r>
          </a:p>
        </p:txBody>
      </p:sp>
      <p:sp>
        <p:nvSpPr>
          <p:cNvPr id="5" name="Slide Number Placeholder 4">
            <a:extLst>
              <a:ext uri="{FF2B5EF4-FFF2-40B4-BE49-F238E27FC236}">
                <a16:creationId xmlns:a16="http://schemas.microsoft.com/office/drawing/2014/main" id="{80104C7E-451E-E246-B880-1F1ABC33B9DB}"/>
              </a:ext>
            </a:extLst>
          </p:cNvPr>
          <p:cNvSpPr>
            <a:spLocks noGrp="1"/>
          </p:cNvSpPr>
          <p:nvPr>
            <p:ph type="sldNum" sz="quarter" idx="19"/>
          </p:nvPr>
        </p:nvSpPr>
        <p:spPr/>
        <p:txBody>
          <a:bodyPr/>
          <a:lstStyle/>
          <a:p>
            <a:fld id="{00E6A5BD-C011-4A45-AA3A-201790FB7F2B}" type="slidenum">
              <a:rPr lang="en-CA" smtClean="0"/>
              <a:pPr/>
              <a:t>‹#›</a:t>
            </a:fld>
            <a:endParaRPr lang="en-CA" dirty="0"/>
          </a:p>
        </p:txBody>
      </p:sp>
      <p:sp>
        <p:nvSpPr>
          <p:cNvPr id="12" name="Title 11">
            <a:extLst>
              <a:ext uri="{FF2B5EF4-FFF2-40B4-BE49-F238E27FC236}">
                <a16:creationId xmlns:a16="http://schemas.microsoft.com/office/drawing/2014/main" id="{D615A590-C7FE-DC40-8E18-E9E18603ACFA}"/>
              </a:ext>
            </a:extLst>
          </p:cNvPr>
          <p:cNvSpPr>
            <a:spLocks noGrp="1"/>
          </p:cNvSpPr>
          <p:nvPr>
            <p:ph type="title" hasCustomPrompt="1"/>
          </p:nvPr>
        </p:nvSpPr>
        <p:spPr>
          <a:xfrm>
            <a:off x="540000" y="630000"/>
            <a:ext cx="5105426" cy="455509"/>
          </a:xfrm>
        </p:spPr>
        <p:txBody>
          <a:bodyPr/>
          <a:lstStyle>
            <a:lvl1pPr>
              <a:defRPr>
                <a:solidFill>
                  <a:schemeClr val="accent2"/>
                </a:solidFill>
              </a:defRPr>
            </a:lvl1pPr>
          </a:lstStyle>
          <a:p>
            <a:r>
              <a:rPr lang="en-US" dirty="0"/>
              <a:t>Slide title</a:t>
            </a:r>
          </a:p>
        </p:txBody>
      </p:sp>
      <p:pic>
        <p:nvPicPr>
          <p:cNvPr id="17" name="Picture 16">
            <a:extLst>
              <a:ext uri="{FF2B5EF4-FFF2-40B4-BE49-F238E27FC236}">
                <a16:creationId xmlns:a16="http://schemas.microsoft.com/office/drawing/2014/main" id="{C261485D-BCA3-48C2-B3D3-465E61241FEB}"/>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9820412" y="6194060"/>
            <a:ext cx="1828800" cy="287748"/>
          </a:xfrm>
          <a:prstGeom prst="rect">
            <a:avLst/>
          </a:prstGeom>
        </p:spPr>
      </p:pic>
      <p:sp>
        <p:nvSpPr>
          <p:cNvPr id="2" name="Footer Placeholder 1">
            <a:extLst>
              <a:ext uri="{FF2B5EF4-FFF2-40B4-BE49-F238E27FC236}">
                <a16:creationId xmlns:a16="http://schemas.microsoft.com/office/drawing/2014/main" id="{198CBDDA-52F5-4D0F-8229-F1F6BE5E2B6B}"/>
              </a:ext>
            </a:extLst>
          </p:cNvPr>
          <p:cNvSpPr>
            <a:spLocks noGrp="1"/>
          </p:cNvSpPr>
          <p:nvPr>
            <p:ph type="ftr" sz="quarter" idx="21"/>
          </p:nvPr>
        </p:nvSpPr>
        <p:spPr>
          <a:xfrm>
            <a:off x="897364" y="6299143"/>
            <a:ext cx="4754880" cy="153888"/>
          </a:xfrm>
        </p:spPr>
        <p:txBody>
          <a:bodyPr/>
          <a:lstStyle/>
          <a:p>
            <a:r>
              <a:rPr lang="en-AU" spc="-10">
                <a:solidFill>
                  <a:schemeClr val="accent4"/>
                </a:solidFill>
              </a:rPr>
              <a:t>Copyright 2019 Baker Hughes Company LLC. All rights reserved.</a:t>
            </a:r>
            <a:endParaRPr lang="en-US" spc="-10" dirty="0">
              <a:solidFill>
                <a:schemeClr val="accent4"/>
              </a:solidFill>
            </a:endParaRPr>
          </a:p>
        </p:txBody>
      </p:sp>
    </p:spTree>
    <p:extLst>
      <p:ext uri="{BB962C8B-B14F-4D97-AF65-F5344CB8AC3E}">
        <p14:creationId xmlns:p14="http://schemas.microsoft.com/office/powerpoint/2010/main" val="2761523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Quarter Page Call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B2541CA-AF4E-4FA0-A115-C3032F32FF81}"/>
              </a:ext>
            </a:extLst>
          </p:cNvPr>
          <p:cNvSpPr/>
          <p:nvPr userDrawn="1"/>
        </p:nvSpPr>
        <p:spPr>
          <a:xfrm>
            <a:off x="8766313" y="0"/>
            <a:ext cx="342251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9">
            <a:extLst>
              <a:ext uri="{FF2B5EF4-FFF2-40B4-BE49-F238E27FC236}">
                <a16:creationId xmlns:a16="http://schemas.microsoft.com/office/drawing/2014/main" id="{29AE6F84-2C59-B242-985D-F6860D451AEF}"/>
              </a:ext>
            </a:extLst>
          </p:cNvPr>
          <p:cNvSpPr>
            <a:spLocks noGrp="1"/>
          </p:cNvSpPr>
          <p:nvPr>
            <p:ph type="body" sz="quarter" idx="12" hasCustomPrompt="1"/>
          </p:nvPr>
        </p:nvSpPr>
        <p:spPr>
          <a:xfrm>
            <a:off x="539999" y="1558799"/>
            <a:ext cx="7657327" cy="3420000"/>
          </a:xfrm>
          <a:prstGeom prst="rect">
            <a:avLst/>
          </a:prstGeom>
        </p:spPr>
        <p:txBody>
          <a:bodyPr>
            <a:noAutofit/>
          </a:bodyPr>
          <a:lstStyle>
            <a:lvl1pPr>
              <a:defRPr>
                <a:solidFill>
                  <a:schemeClr val="accent1"/>
                </a:solidFill>
              </a:defRPr>
            </a:lvl1pPr>
            <a:lvl2pPr>
              <a:defRPr/>
            </a:lvl2pPr>
            <a:lvl3pPr>
              <a:defRPr/>
            </a:lvl3pPr>
          </a:lstStyle>
          <a:p>
            <a:pPr lvl="0"/>
            <a:r>
              <a:rPr lang="en-US" dirty="0"/>
              <a:t>Subhead</a:t>
            </a:r>
          </a:p>
          <a:p>
            <a:pPr lvl="1"/>
            <a:r>
              <a:rPr lang="en-US" dirty="0"/>
              <a:t>Body text</a:t>
            </a:r>
          </a:p>
          <a:p>
            <a:pPr lvl="2"/>
            <a:r>
              <a:rPr lang="en-US" dirty="0"/>
              <a:t>Bullet</a:t>
            </a:r>
          </a:p>
        </p:txBody>
      </p:sp>
      <p:sp>
        <p:nvSpPr>
          <p:cNvPr id="5" name="Slide Number Placeholder 4">
            <a:extLst>
              <a:ext uri="{FF2B5EF4-FFF2-40B4-BE49-F238E27FC236}">
                <a16:creationId xmlns:a16="http://schemas.microsoft.com/office/drawing/2014/main" id="{80104C7E-451E-E246-B880-1F1ABC33B9DB}"/>
              </a:ext>
            </a:extLst>
          </p:cNvPr>
          <p:cNvSpPr>
            <a:spLocks noGrp="1"/>
          </p:cNvSpPr>
          <p:nvPr>
            <p:ph type="sldNum" sz="quarter" idx="19"/>
          </p:nvPr>
        </p:nvSpPr>
        <p:spPr/>
        <p:txBody>
          <a:bodyPr/>
          <a:lstStyle/>
          <a:p>
            <a:fld id="{00E6A5BD-C011-4A45-AA3A-201790FB7F2B}" type="slidenum">
              <a:rPr lang="en-CA" smtClean="0"/>
              <a:pPr/>
              <a:t>‹#›</a:t>
            </a:fld>
            <a:endParaRPr lang="en-CA" dirty="0"/>
          </a:p>
        </p:txBody>
      </p:sp>
      <p:sp>
        <p:nvSpPr>
          <p:cNvPr id="12" name="Title 11">
            <a:extLst>
              <a:ext uri="{FF2B5EF4-FFF2-40B4-BE49-F238E27FC236}">
                <a16:creationId xmlns:a16="http://schemas.microsoft.com/office/drawing/2014/main" id="{D615A590-C7FE-DC40-8E18-E9E18603ACFA}"/>
              </a:ext>
            </a:extLst>
          </p:cNvPr>
          <p:cNvSpPr>
            <a:spLocks noGrp="1"/>
          </p:cNvSpPr>
          <p:nvPr>
            <p:ph type="title" hasCustomPrompt="1"/>
          </p:nvPr>
        </p:nvSpPr>
        <p:spPr>
          <a:xfrm>
            <a:off x="539999" y="630000"/>
            <a:ext cx="7657327" cy="455509"/>
          </a:xfrm>
        </p:spPr>
        <p:txBody>
          <a:bodyPr/>
          <a:lstStyle>
            <a:lvl1pPr>
              <a:defRPr>
                <a:solidFill>
                  <a:schemeClr val="accent2"/>
                </a:solidFill>
              </a:defRPr>
            </a:lvl1pPr>
          </a:lstStyle>
          <a:p>
            <a:r>
              <a:rPr lang="en-US" dirty="0"/>
              <a:t>Slide title</a:t>
            </a:r>
          </a:p>
        </p:txBody>
      </p:sp>
      <p:sp>
        <p:nvSpPr>
          <p:cNvPr id="6" name="Text Placeholder 5">
            <a:extLst>
              <a:ext uri="{FF2B5EF4-FFF2-40B4-BE49-F238E27FC236}">
                <a16:creationId xmlns:a16="http://schemas.microsoft.com/office/drawing/2014/main" id="{D2581EE2-56E9-4FD0-BB3B-A65169609D62}"/>
              </a:ext>
            </a:extLst>
          </p:cNvPr>
          <p:cNvSpPr>
            <a:spLocks noGrp="1"/>
          </p:cNvSpPr>
          <p:nvPr>
            <p:ph type="body" sz="quarter" idx="20"/>
          </p:nvPr>
        </p:nvSpPr>
        <p:spPr>
          <a:xfrm>
            <a:off x="9183756" y="630238"/>
            <a:ext cx="2673281" cy="5262562"/>
          </a:xfrm>
          <a:prstGeom prst="rect">
            <a:avLst/>
          </a:prstGeom>
        </p:spPr>
        <p:txBody>
          <a:bodyPr anchor="ctr"/>
          <a:lstStyle>
            <a:lvl1pPr algn="ctr">
              <a:defRPr sz="1400">
                <a:solidFill>
                  <a:schemeClr val="bg1"/>
                </a:solidFill>
                <a:latin typeface="+mn-lt"/>
              </a:defRPr>
            </a:lvl1pPr>
            <a:lvl2pPr algn="ctr">
              <a:defRPr>
                <a:solidFill>
                  <a:schemeClr val="bg1"/>
                </a:solidFill>
              </a:defRPr>
            </a:lvl2pPr>
            <a:lvl3pPr algn="ctr">
              <a:defRPr>
                <a:solidFill>
                  <a:schemeClr val="bg1"/>
                </a:solidFill>
              </a:defRPr>
            </a:lvl3pPr>
            <a:lvl4pPr algn="ctr">
              <a:defRPr>
                <a:solidFill>
                  <a:schemeClr val="bg1"/>
                </a:solidFill>
              </a:defRPr>
            </a:lvl4pPr>
            <a:lvl5pPr algn="ctr">
              <a:defRPr>
                <a:solidFill>
                  <a:schemeClr val="bg1"/>
                </a:solidFill>
              </a:defRPr>
            </a:lvl5pPr>
          </a:lstStyle>
          <a:p>
            <a:pPr lvl="0"/>
            <a:r>
              <a:rPr lang="en-US"/>
              <a:t>Click to edit Master text styles</a:t>
            </a:r>
          </a:p>
        </p:txBody>
      </p:sp>
      <p:pic>
        <p:nvPicPr>
          <p:cNvPr id="13" name="Picture 12">
            <a:extLst>
              <a:ext uri="{FF2B5EF4-FFF2-40B4-BE49-F238E27FC236}">
                <a16:creationId xmlns:a16="http://schemas.microsoft.com/office/drawing/2014/main" id="{34A24BBC-607B-4F55-8265-32843EF2756D}"/>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9820412" y="6194060"/>
            <a:ext cx="1828800" cy="287748"/>
          </a:xfrm>
          <a:prstGeom prst="rect">
            <a:avLst/>
          </a:prstGeom>
        </p:spPr>
      </p:pic>
      <p:sp>
        <p:nvSpPr>
          <p:cNvPr id="2" name="Footer Placeholder 1">
            <a:extLst>
              <a:ext uri="{FF2B5EF4-FFF2-40B4-BE49-F238E27FC236}">
                <a16:creationId xmlns:a16="http://schemas.microsoft.com/office/drawing/2014/main" id="{61C44553-403F-43ED-A6E3-D7607D95CEA1}"/>
              </a:ext>
            </a:extLst>
          </p:cNvPr>
          <p:cNvSpPr>
            <a:spLocks noGrp="1"/>
          </p:cNvSpPr>
          <p:nvPr>
            <p:ph type="ftr" sz="quarter" idx="21"/>
          </p:nvPr>
        </p:nvSpPr>
        <p:spPr>
          <a:xfrm>
            <a:off x="897364" y="6299143"/>
            <a:ext cx="7315200" cy="153888"/>
          </a:xfrm>
        </p:spPr>
        <p:txBody>
          <a:bodyPr/>
          <a:lstStyle/>
          <a:p>
            <a:r>
              <a:rPr lang="en-AU" spc="-10">
                <a:solidFill>
                  <a:schemeClr val="accent4"/>
                </a:solidFill>
              </a:rPr>
              <a:t>Copyright 2019 Baker Hughes Company LLC. All rights reserved.</a:t>
            </a:r>
            <a:endParaRPr lang="en-US" spc="-10" dirty="0">
              <a:solidFill>
                <a:schemeClr val="accent4"/>
              </a:solidFill>
            </a:endParaRPr>
          </a:p>
        </p:txBody>
      </p:sp>
    </p:spTree>
    <p:extLst>
      <p:ext uri="{BB962C8B-B14F-4D97-AF65-F5344CB8AC3E}">
        <p14:creationId xmlns:p14="http://schemas.microsoft.com/office/powerpoint/2010/main" val="6715162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reverse)">
    <p:bg>
      <p:bgPr>
        <a:solidFill>
          <a:schemeClr val="tx2"/>
        </a:solidFill>
        <a:effectLst/>
      </p:bgPr>
    </p:bg>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4B223104-85DE-FA48-8758-9751AD8D673A}"/>
              </a:ext>
            </a:extLst>
          </p:cNvPr>
          <p:cNvSpPr>
            <a:spLocks noGrp="1"/>
          </p:cNvSpPr>
          <p:nvPr>
            <p:ph type="title" hasCustomPrompt="1"/>
          </p:nvPr>
        </p:nvSpPr>
        <p:spPr>
          <a:xfrm>
            <a:off x="539612" y="2679171"/>
            <a:ext cx="11109600" cy="640560"/>
          </a:xfrm>
        </p:spPr>
        <p:txBody>
          <a:bodyPr anchor="b">
            <a:spAutoFit/>
          </a:bodyPr>
          <a:lstStyle>
            <a:lvl1pPr marL="0" marR="0" indent="0" algn="l" defTabSz="1218987" rtl="0" eaLnBrk="1" fontAlgn="auto" latinLnBrk="0" hangingPunct="1">
              <a:lnSpc>
                <a:spcPct val="90000"/>
              </a:lnSpc>
              <a:spcBef>
                <a:spcPct val="0"/>
              </a:spcBef>
              <a:spcAft>
                <a:spcPts val="0"/>
              </a:spcAft>
              <a:buClrTx/>
              <a:buSzTx/>
              <a:buFontTx/>
              <a:buNone/>
              <a:tabLst/>
              <a:defRPr sz="4500">
                <a:solidFill>
                  <a:schemeClr val="bg1"/>
                </a:solidFill>
              </a:defRPr>
            </a:lvl1pPr>
          </a:lstStyle>
          <a:p>
            <a:pPr marL="0" marR="0" lvl="0" indent="0" algn="l" defTabSz="1218987" rtl="0" eaLnBrk="1" fontAlgn="auto" latinLnBrk="0" hangingPunct="1">
              <a:lnSpc>
                <a:spcPct val="90000"/>
              </a:lnSpc>
              <a:spcBef>
                <a:spcPct val="0"/>
              </a:spcBef>
              <a:spcAft>
                <a:spcPts val="0"/>
              </a:spcAft>
              <a:buClrTx/>
              <a:buSzTx/>
              <a:buFontTx/>
              <a:buNone/>
              <a:tabLst/>
              <a:defRPr/>
            </a:pPr>
            <a:r>
              <a:rPr lang="en-US" dirty="0"/>
              <a:t>Presentation title</a:t>
            </a:r>
          </a:p>
        </p:txBody>
      </p:sp>
      <p:sp>
        <p:nvSpPr>
          <p:cNvPr id="20" name="Text Placeholder 15">
            <a:extLst>
              <a:ext uri="{FF2B5EF4-FFF2-40B4-BE49-F238E27FC236}">
                <a16:creationId xmlns:a16="http://schemas.microsoft.com/office/drawing/2014/main" id="{5D16D76C-A25F-3546-982F-DDEB980AB9EB}"/>
              </a:ext>
            </a:extLst>
          </p:cNvPr>
          <p:cNvSpPr>
            <a:spLocks noGrp="1"/>
          </p:cNvSpPr>
          <p:nvPr>
            <p:ph type="body" sz="quarter" idx="11" hasCustomPrompt="1"/>
          </p:nvPr>
        </p:nvSpPr>
        <p:spPr>
          <a:xfrm>
            <a:off x="539612" y="3421552"/>
            <a:ext cx="11109600" cy="369332"/>
          </a:xfrm>
          <a:prstGeom prst="rect">
            <a:avLst/>
          </a:prstGeom>
        </p:spPr>
        <p:txBody>
          <a:bodyPr>
            <a:spAutoFit/>
          </a:bodyPr>
          <a:lstStyle>
            <a:lvl1pPr>
              <a:defRPr sz="2400">
                <a:solidFill>
                  <a:schemeClr val="bg1"/>
                </a:solidFill>
              </a:defRPr>
            </a:lvl1pPr>
          </a:lstStyle>
          <a:p>
            <a:pPr lvl="0"/>
            <a:r>
              <a:rPr lang="en-US" dirty="0"/>
              <a:t>Subhead 1</a:t>
            </a:r>
          </a:p>
        </p:txBody>
      </p:sp>
      <p:sp>
        <p:nvSpPr>
          <p:cNvPr id="21" name="Text Placeholder 15">
            <a:extLst>
              <a:ext uri="{FF2B5EF4-FFF2-40B4-BE49-F238E27FC236}">
                <a16:creationId xmlns:a16="http://schemas.microsoft.com/office/drawing/2014/main" id="{6DE51537-39B4-8542-9743-5A2DD1ECF445}"/>
              </a:ext>
            </a:extLst>
          </p:cNvPr>
          <p:cNvSpPr>
            <a:spLocks noGrp="1"/>
          </p:cNvSpPr>
          <p:nvPr>
            <p:ph type="body" sz="quarter" idx="12" hasCustomPrompt="1"/>
          </p:nvPr>
        </p:nvSpPr>
        <p:spPr>
          <a:xfrm>
            <a:off x="539612" y="4597180"/>
            <a:ext cx="11109600" cy="276999"/>
          </a:xfrm>
          <a:prstGeom prst="rect">
            <a:avLst/>
          </a:prstGeom>
        </p:spPr>
        <p:txBody>
          <a:bodyPr>
            <a:spAutoFit/>
          </a:bodyPr>
          <a:lstStyle>
            <a:lvl1pPr>
              <a:defRPr sz="1800" b="0" i="0">
                <a:solidFill>
                  <a:schemeClr val="bg1"/>
                </a:solidFill>
                <a:latin typeface="+mn-lt"/>
                <a:cs typeface="Poppins" pitchFamily="2" charset="77"/>
              </a:defRPr>
            </a:lvl1pPr>
          </a:lstStyle>
          <a:p>
            <a:pPr lvl="0"/>
            <a:r>
              <a:rPr lang="en-US" dirty="0"/>
              <a:t>Presenter’s name</a:t>
            </a:r>
          </a:p>
        </p:txBody>
      </p:sp>
      <p:pic>
        <p:nvPicPr>
          <p:cNvPr id="9" name="Picture 8">
            <a:extLst>
              <a:ext uri="{FF2B5EF4-FFF2-40B4-BE49-F238E27FC236}">
                <a16:creationId xmlns:a16="http://schemas.microsoft.com/office/drawing/2014/main" id="{8B36A06A-DA34-8F4F-84A8-8208C86089E5}"/>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7631990" y="450000"/>
            <a:ext cx="4015557" cy="631817"/>
          </a:xfrm>
          <a:prstGeom prst="rect">
            <a:avLst/>
          </a:prstGeom>
        </p:spPr>
      </p:pic>
      <p:sp>
        <p:nvSpPr>
          <p:cNvPr id="10" name="TextBox 9">
            <a:extLst>
              <a:ext uri="{FF2B5EF4-FFF2-40B4-BE49-F238E27FC236}">
                <a16:creationId xmlns:a16="http://schemas.microsoft.com/office/drawing/2014/main" id="{D44D6220-FFB6-48BC-8EC2-C9F7D79F5EBD}"/>
              </a:ext>
            </a:extLst>
          </p:cNvPr>
          <p:cNvSpPr txBox="1"/>
          <p:nvPr userDrawn="1"/>
        </p:nvSpPr>
        <p:spPr>
          <a:xfrm>
            <a:off x="4454013" y="6068933"/>
            <a:ext cx="7193534" cy="369332"/>
          </a:xfrm>
          <a:prstGeom prst="rect">
            <a:avLst/>
          </a:prstGeom>
          <a:noFill/>
        </p:spPr>
        <p:txBody>
          <a:bodyPr wrap="square" lIns="0" tIns="0" rIns="0" bIns="0" rtlCol="0">
            <a:spAutoFit/>
          </a:bodyPr>
          <a:lstStyle/>
          <a:p>
            <a:r>
              <a:rPr lang="en-US" sz="800" spc="-10" baseline="0" dirty="0">
                <a:solidFill>
                  <a:schemeClr val="bg1"/>
                </a:solidFill>
              </a:rPr>
              <a:t>Copyright 2019 Baker Hughes Company LLC. All rights reserved. The information contained in this document is company confidential and proprietary property of Baker Hughes and its affiliates. It is to be used only for the benefit of Baker Hughes and may not be distributed, transmitted, reproduced, altered, or used for any purpose without the express written consent of Baker Hughes.</a:t>
            </a:r>
          </a:p>
        </p:txBody>
      </p:sp>
    </p:spTree>
    <p:extLst>
      <p:ext uri="{BB962C8B-B14F-4D97-AF65-F5344CB8AC3E}">
        <p14:creationId xmlns:p14="http://schemas.microsoft.com/office/powerpoint/2010/main" val="29530109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ext + conten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08585C9E-0354-444D-BE1E-35E1EAD89113}"/>
              </a:ext>
            </a:extLst>
          </p:cNvPr>
          <p:cNvSpPr>
            <a:spLocks noGrp="1"/>
          </p:cNvSpPr>
          <p:nvPr>
            <p:ph type="body" sz="quarter" idx="13" hasCustomPrompt="1"/>
          </p:nvPr>
        </p:nvSpPr>
        <p:spPr>
          <a:xfrm>
            <a:off x="540000" y="1558799"/>
            <a:ext cx="5040000" cy="4140000"/>
          </a:xfrm>
          <a:prstGeom prst="rect">
            <a:avLst/>
          </a:prstGeom>
        </p:spPr>
        <p:txBody>
          <a:bodyPr/>
          <a:lstStyle>
            <a:lvl1pPr>
              <a:defRPr/>
            </a:lvl1pPr>
            <a:lvl2pPr>
              <a:defRPr/>
            </a:lvl2pPr>
            <a:lvl3pPr>
              <a:defRPr/>
            </a:lvl3pPr>
          </a:lstStyle>
          <a:p>
            <a:pPr lvl="0"/>
            <a:r>
              <a:rPr lang="en-US" dirty="0"/>
              <a:t>Subhead</a:t>
            </a:r>
          </a:p>
          <a:p>
            <a:pPr lvl="1"/>
            <a:r>
              <a:rPr lang="en-US" dirty="0"/>
              <a:t>Body text</a:t>
            </a:r>
          </a:p>
          <a:p>
            <a:pPr lvl="2"/>
            <a:r>
              <a:rPr lang="en-US" dirty="0"/>
              <a:t>Bullet</a:t>
            </a:r>
          </a:p>
        </p:txBody>
      </p:sp>
      <p:sp>
        <p:nvSpPr>
          <p:cNvPr id="5" name="Slide Number Placeholder 4">
            <a:extLst>
              <a:ext uri="{FF2B5EF4-FFF2-40B4-BE49-F238E27FC236}">
                <a16:creationId xmlns:a16="http://schemas.microsoft.com/office/drawing/2014/main" id="{48A77B8D-154F-6F45-8695-64F1BE594368}"/>
              </a:ext>
            </a:extLst>
          </p:cNvPr>
          <p:cNvSpPr>
            <a:spLocks noGrp="1"/>
          </p:cNvSpPr>
          <p:nvPr>
            <p:ph type="sldNum" sz="quarter" idx="15"/>
          </p:nvPr>
        </p:nvSpPr>
        <p:spPr/>
        <p:txBody>
          <a:bodyPr/>
          <a:lstStyle/>
          <a:p>
            <a:fld id="{00E6A5BD-C011-4A45-AA3A-201790FB7F2B}" type="slidenum">
              <a:rPr lang="en-CA" smtClean="0"/>
              <a:pPr/>
              <a:t>‹#›</a:t>
            </a:fld>
            <a:endParaRPr lang="en-CA" dirty="0"/>
          </a:p>
        </p:txBody>
      </p:sp>
      <p:sp>
        <p:nvSpPr>
          <p:cNvPr id="6" name="Title 5">
            <a:extLst>
              <a:ext uri="{FF2B5EF4-FFF2-40B4-BE49-F238E27FC236}">
                <a16:creationId xmlns:a16="http://schemas.microsoft.com/office/drawing/2014/main" id="{29BD5818-2878-DC43-BF9E-AA22CD6FD66F}"/>
              </a:ext>
            </a:extLst>
          </p:cNvPr>
          <p:cNvSpPr>
            <a:spLocks noGrp="1"/>
          </p:cNvSpPr>
          <p:nvPr>
            <p:ph type="title" hasCustomPrompt="1"/>
          </p:nvPr>
        </p:nvSpPr>
        <p:spPr/>
        <p:txBody>
          <a:bodyPr/>
          <a:lstStyle>
            <a:lvl1pPr>
              <a:defRPr>
                <a:solidFill>
                  <a:schemeClr val="accent2"/>
                </a:solidFill>
              </a:defRPr>
            </a:lvl1pPr>
          </a:lstStyle>
          <a:p>
            <a:r>
              <a:rPr lang="en-US" dirty="0"/>
              <a:t>Slide title</a:t>
            </a:r>
          </a:p>
        </p:txBody>
      </p:sp>
      <p:sp>
        <p:nvSpPr>
          <p:cNvPr id="9" name="Content Placeholder 3">
            <a:extLst>
              <a:ext uri="{FF2B5EF4-FFF2-40B4-BE49-F238E27FC236}">
                <a16:creationId xmlns:a16="http://schemas.microsoft.com/office/drawing/2014/main" id="{98DEDF5A-6EE3-4C39-92AA-2F9651F3EFBB}"/>
              </a:ext>
            </a:extLst>
          </p:cNvPr>
          <p:cNvSpPr>
            <a:spLocks noGrp="1"/>
          </p:cNvSpPr>
          <p:nvPr>
            <p:ph sz="quarter" idx="16" hasCustomPrompt="1"/>
          </p:nvPr>
        </p:nvSpPr>
        <p:spPr>
          <a:xfrm>
            <a:off x="6480175" y="1558925"/>
            <a:ext cx="5168900" cy="3787775"/>
          </a:xfrm>
          <a:prstGeom prst="rect">
            <a:avLst/>
          </a:prstGeom>
          <a:solidFill>
            <a:schemeClr val="bg2"/>
          </a:solidFill>
        </p:spPr>
        <p:txBody>
          <a:bodyPr anchor="ctr"/>
          <a:lstStyle>
            <a:lvl1pPr algn="ctr">
              <a:defRPr sz="1400">
                <a:solidFill>
                  <a:schemeClr val="bg1"/>
                </a:solidFill>
                <a:latin typeface="+mn-lt"/>
              </a:defRPr>
            </a:lvl1pPr>
          </a:lstStyle>
          <a:p>
            <a:pPr lvl="0"/>
            <a:r>
              <a:rPr lang="en-US" dirty="0"/>
              <a:t>Content</a:t>
            </a:r>
          </a:p>
        </p:txBody>
      </p:sp>
      <p:sp>
        <p:nvSpPr>
          <p:cNvPr id="2" name="Footer Placeholder 1">
            <a:extLst>
              <a:ext uri="{FF2B5EF4-FFF2-40B4-BE49-F238E27FC236}">
                <a16:creationId xmlns:a16="http://schemas.microsoft.com/office/drawing/2014/main" id="{E51025F6-A554-474F-95C2-3650AF0E294E}"/>
              </a:ext>
            </a:extLst>
          </p:cNvPr>
          <p:cNvSpPr>
            <a:spLocks noGrp="1"/>
          </p:cNvSpPr>
          <p:nvPr>
            <p:ph type="ftr" sz="quarter" idx="17"/>
          </p:nvPr>
        </p:nvSpPr>
        <p:spPr/>
        <p:txBody>
          <a:bodyPr/>
          <a:lstStyle/>
          <a:p>
            <a:r>
              <a:rPr lang="en-AU" spc="-10">
                <a:solidFill>
                  <a:schemeClr val="accent4"/>
                </a:solidFill>
              </a:rPr>
              <a:t>Copyright 2019 Baker Hughes Company LLC. All rights reserved.</a:t>
            </a:r>
            <a:endParaRPr lang="en-US" spc="-10" dirty="0">
              <a:solidFill>
                <a:schemeClr val="accent4"/>
              </a:solidFill>
            </a:endParaRPr>
          </a:p>
        </p:txBody>
      </p:sp>
    </p:spTree>
    <p:extLst>
      <p:ext uri="{BB962C8B-B14F-4D97-AF65-F5344CB8AC3E}">
        <p14:creationId xmlns:p14="http://schemas.microsoft.com/office/powerpoint/2010/main" val="17459603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column content">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C11B8995-3561-A843-9E9E-658214970867}"/>
              </a:ext>
            </a:extLst>
          </p:cNvPr>
          <p:cNvSpPr>
            <a:spLocks noGrp="1"/>
          </p:cNvSpPr>
          <p:nvPr>
            <p:ph type="sldNum" sz="quarter" idx="15"/>
          </p:nvPr>
        </p:nvSpPr>
        <p:spPr/>
        <p:txBody>
          <a:bodyPr/>
          <a:lstStyle/>
          <a:p>
            <a:fld id="{00E6A5BD-C011-4A45-AA3A-201790FB7F2B}" type="slidenum">
              <a:rPr lang="en-CA" smtClean="0"/>
              <a:pPr/>
              <a:t>‹#›</a:t>
            </a:fld>
            <a:endParaRPr lang="en-CA" dirty="0"/>
          </a:p>
        </p:txBody>
      </p:sp>
      <p:sp>
        <p:nvSpPr>
          <p:cNvPr id="9" name="Title 8">
            <a:extLst>
              <a:ext uri="{FF2B5EF4-FFF2-40B4-BE49-F238E27FC236}">
                <a16:creationId xmlns:a16="http://schemas.microsoft.com/office/drawing/2014/main" id="{653F32CE-6555-4F4D-B8D4-4C4CF2AE4FBF}"/>
              </a:ext>
            </a:extLst>
          </p:cNvPr>
          <p:cNvSpPr>
            <a:spLocks noGrp="1"/>
          </p:cNvSpPr>
          <p:nvPr>
            <p:ph type="title" hasCustomPrompt="1"/>
          </p:nvPr>
        </p:nvSpPr>
        <p:spPr/>
        <p:txBody>
          <a:bodyPr/>
          <a:lstStyle>
            <a:lvl1pPr>
              <a:defRPr>
                <a:solidFill>
                  <a:schemeClr val="accent2"/>
                </a:solidFill>
              </a:defRPr>
            </a:lvl1pPr>
          </a:lstStyle>
          <a:p>
            <a:r>
              <a:rPr lang="en-US" dirty="0"/>
              <a:t>Slide title</a:t>
            </a:r>
          </a:p>
        </p:txBody>
      </p:sp>
      <p:sp>
        <p:nvSpPr>
          <p:cNvPr id="12" name="Content Placeholder 3">
            <a:extLst>
              <a:ext uri="{FF2B5EF4-FFF2-40B4-BE49-F238E27FC236}">
                <a16:creationId xmlns:a16="http://schemas.microsoft.com/office/drawing/2014/main" id="{1DFADED3-0A50-469E-9028-A2DA6D2DB19B}"/>
              </a:ext>
            </a:extLst>
          </p:cNvPr>
          <p:cNvSpPr>
            <a:spLocks noGrp="1"/>
          </p:cNvSpPr>
          <p:nvPr>
            <p:ph sz="quarter" idx="16" hasCustomPrompt="1"/>
          </p:nvPr>
        </p:nvSpPr>
        <p:spPr>
          <a:xfrm>
            <a:off x="539612" y="1558925"/>
            <a:ext cx="5168900" cy="3787775"/>
          </a:xfrm>
          <a:prstGeom prst="rect">
            <a:avLst/>
          </a:prstGeom>
          <a:solidFill>
            <a:schemeClr val="bg2"/>
          </a:solidFill>
        </p:spPr>
        <p:txBody>
          <a:bodyPr anchor="ctr"/>
          <a:lstStyle>
            <a:lvl1pPr algn="ctr">
              <a:defRPr sz="1400">
                <a:solidFill>
                  <a:schemeClr val="bg1"/>
                </a:solidFill>
                <a:latin typeface="+mn-lt"/>
              </a:defRPr>
            </a:lvl1pPr>
          </a:lstStyle>
          <a:p>
            <a:pPr lvl="0"/>
            <a:r>
              <a:rPr lang="en-US" dirty="0"/>
              <a:t>Content</a:t>
            </a:r>
          </a:p>
        </p:txBody>
      </p:sp>
      <p:sp>
        <p:nvSpPr>
          <p:cNvPr id="13" name="Content Placeholder 3">
            <a:extLst>
              <a:ext uri="{FF2B5EF4-FFF2-40B4-BE49-F238E27FC236}">
                <a16:creationId xmlns:a16="http://schemas.microsoft.com/office/drawing/2014/main" id="{BAE66F91-B1DF-4FFE-8F56-F0F715531AAA}"/>
              </a:ext>
            </a:extLst>
          </p:cNvPr>
          <p:cNvSpPr>
            <a:spLocks noGrp="1"/>
          </p:cNvSpPr>
          <p:nvPr>
            <p:ph sz="quarter" idx="17" hasCustomPrompt="1"/>
          </p:nvPr>
        </p:nvSpPr>
        <p:spPr>
          <a:xfrm>
            <a:off x="6480313" y="1558925"/>
            <a:ext cx="5168900" cy="3787775"/>
          </a:xfrm>
          <a:prstGeom prst="rect">
            <a:avLst/>
          </a:prstGeom>
          <a:solidFill>
            <a:schemeClr val="bg2"/>
          </a:solidFill>
        </p:spPr>
        <p:txBody>
          <a:bodyPr anchor="ctr"/>
          <a:lstStyle>
            <a:lvl1pPr algn="ctr">
              <a:defRPr sz="1400">
                <a:solidFill>
                  <a:schemeClr val="bg1"/>
                </a:solidFill>
                <a:latin typeface="+mn-lt"/>
              </a:defRPr>
            </a:lvl1pPr>
          </a:lstStyle>
          <a:p>
            <a:pPr lvl="0"/>
            <a:r>
              <a:rPr lang="en-US" dirty="0"/>
              <a:t>Content</a:t>
            </a:r>
          </a:p>
        </p:txBody>
      </p:sp>
      <p:sp>
        <p:nvSpPr>
          <p:cNvPr id="2" name="Footer Placeholder 1">
            <a:extLst>
              <a:ext uri="{FF2B5EF4-FFF2-40B4-BE49-F238E27FC236}">
                <a16:creationId xmlns:a16="http://schemas.microsoft.com/office/drawing/2014/main" id="{E6FA0732-5D25-4C0E-96A3-253C57556DAD}"/>
              </a:ext>
            </a:extLst>
          </p:cNvPr>
          <p:cNvSpPr>
            <a:spLocks noGrp="1"/>
          </p:cNvSpPr>
          <p:nvPr>
            <p:ph type="ftr" sz="quarter" idx="18"/>
          </p:nvPr>
        </p:nvSpPr>
        <p:spPr/>
        <p:txBody>
          <a:bodyPr/>
          <a:lstStyle/>
          <a:p>
            <a:r>
              <a:rPr lang="en-AU" spc="-10">
                <a:solidFill>
                  <a:schemeClr val="accent4"/>
                </a:solidFill>
              </a:rPr>
              <a:t>Copyright 2019 Baker Hughes Company LLC. All rights reserved.</a:t>
            </a:r>
            <a:endParaRPr lang="en-US" spc="-10" dirty="0">
              <a:solidFill>
                <a:schemeClr val="accent4"/>
              </a:solidFill>
            </a:endParaRPr>
          </a:p>
        </p:txBody>
      </p:sp>
    </p:spTree>
    <p:extLst>
      <p:ext uri="{BB962C8B-B14F-4D97-AF65-F5344CB8AC3E}">
        <p14:creationId xmlns:p14="http://schemas.microsoft.com/office/powerpoint/2010/main" val="14608398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column text">
    <p:spTree>
      <p:nvGrpSpPr>
        <p:cNvPr id="1" name=""/>
        <p:cNvGrpSpPr/>
        <p:nvPr/>
      </p:nvGrpSpPr>
      <p:grpSpPr>
        <a:xfrm>
          <a:off x="0" y="0"/>
          <a:ext cx="0" cy="0"/>
          <a:chOff x="0" y="0"/>
          <a:chExt cx="0" cy="0"/>
        </a:xfrm>
      </p:grpSpPr>
      <p:sp>
        <p:nvSpPr>
          <p:cNvPr id="8" name="Text Placeholder 9">
            <a:extLst>
              <a:ext uri="{FF2B5EF4-FFF2-40B4-BE49-F238E27FC236}">
                <a16:creationId xmlns:a16="http://schemas.microsoft.com/office/drawing/2014/main" id="{90AB158C-B717-F146-8473-4FA917790222}"/>
              </a:ext>
            </a:extLst>
          </p:cNvPr>
          <p:cNvSpPr>
            <a:spLocks noGrp="1"/>
          </p:cNvSpPr>
          <p:nvPr>
            <p:ph type="body" sz="quarter" idx="14" hasCustomPrompt="1"/>
          </p:nvPr>
        </p:nvSpPr>
        <p:spPr>
          <a:xfrm>
            <a:off x="540000" y="1558799"/>
            <a:ext cx="5040000" cy="4140000"/>
          </a:xfrm>
          <a:prstGeom prst="rect">
            <a:avLst/>
          </a:prstGeom>
        </p:spPr>
        <p:txBody>
          <a:bodyPr/>
          <a:lstStyle>
            <a:lvl1pPr>
              <a:defRPr/>
            </a:lvl1pPr>
            <a:lvl2pPr>
              <a:defRPr/>
            </a:lvl2pPr>
            <a:lvl3pPr>
              <a:defRPr/>
            </a:lvl3pPr>
          </a:lstStyle>
          <a:p>
            <a:pPr lvl="0"/>
            <a:r>
              <a:rPr lang="en-US" dirty="0"/>
              <a:t>Subhead</a:t>
            </a:r>
          </a:p>
          <a:p>
            <a:pPr lvl="1"/>
            <a:r>
              <a:rPr lang="en-US" dirty="0"/>
              <a:t>Body text</a:t>
            </a:r>
          </a:p>
          <a:p>
            <a:pPr lvl="2"/>
            <a:r>
              <a:rPr lang="en-US" dirty="0"/>
              <a:t>Bullet</a:t>
            </a:r>
          </a:p>
        </p:txBody>
      </p:sp>
      <p:sp>
        <p:nvSpPr>
          <p:cNvPr id="11" name="Text Placeholder 9">
            <a:extLst>
              <a:ext uri="{FF2B5EF4-FFF2-40B4-BE49-F238E27FC236}">
                <a16:creationId xmlns:a16="http://schemas.microsoft.com/office/drawing/2014/main" id="{ED999B74-4775-954D-AE91-802FA2FAD289}"/>
              </a:ext>
            </a:extLst>
          </p:cNvPr>
          <p:cNvSpPr>
            <a:spLocks noGrp="1"/>
          </p:cNvSpPr>
          <p:nvPr>
            <p:ph type="body" sz="quarter" idx="15" hasCustomPrompt="1"/>
          </p:nvPr>
        </p:nvSpPr>
        <p:spPr>
          <a:xfrm>
            <a:off x="6609212" y="1558799"/>
            <a:ext cx="5040000" cy="4140000"/>
          </a:xfrm>
          <a:prstGeom prst="rect">
            <a:avLst/>
          </a:prstGeom>
        </p:spPr>
        <p:txBody>
          <a:bodyPr/>
          <a:lstStyle>
            <a:lvl1pPr>
              <a:defRPr/>
            </a:lvl1pPr>
            <a:lvl2pPr>
              <a:defRPr/>
            </a:lvl2pPr>
            <a:lvl3pPr>
              <a:defRPr/>
            </a:lvl3pPr>
          </a:lstStyle>
          <a:p>
            <a:pPr lvl="0"/>
            <a:r>
              <a:rPr lang="en-US" dirty="0"/>
              <a:t>Subhead</a:t>
            </a:r>
          </a:p>
          <a:p>
            <a:pPr lvl="1"/>
            <a:r>
              <a:rPr lang="en-US" dirty="0"/>
              <a:t>Body text</a:t>
            </a:r>
          </a:p>
          <a:p>
            <a:pPr lvl="2"/>
            <a:r>
              <a:rPr lang="en-US" dirty="0"/>
              <a:t>Bullet</a:t>
            </a:r>
          </a:p>
        </p:txBody>
      </p:sp>
      <p:sp>
        <p:nvSpPr>
          <p:cNvPr id="6" name="Slide Number Placeholder 5">
            <a:extLst>
              <a:ext uri="{FF2B5EF4-FFF2-40B4-BE49-F238E27FC236}">
                <a16:creationId xmlns:a16="http://schemas.microsoft.com/office/drawing/2014/main" id="{989B6F21-EF9B-BE45-AAFE-E1AD49A1E7B2}"/>
              </a:ext>
            </a:extLst>
          </p:cNvPr>
          <p:cNvSpPr>
            <a:spLocks noGrp="1"/>
          </p:cNvSpPr>
          <p:nvPr>
            <p:ph type="sldNum" sz="quarter" idx="17"/>
          </p:nvPr>
        </p:nvSpPr>
        <p:spPr/>
        <p:txBody>
          <a:bodyPr/>
          <a:lstStyle/>
          <a:p>
            <a:fld id="{00E6A5BD-C011-4A45-AA3A-201790FB7F2B}" type="slidenum">
              <a:rPr lang="en-CA" smtClean="0"/>
              <a:pPr/>
              <a:t>‹#›</a:t>
            </a:fld>
            <a:endParaRPr lang="en-CA" dirty="0"/>
          </a:p>
        </p:txBody>
      </p:sp>
      <p:sp>
        <p:nvSpPr>
          <p:cNvPr id="7" name="Title 6">
            <a:extLst>
              <a:ext uri="{FF2B5EF4-FFF2-40B4-BE49-F238E27FC236}">
                <a16:creationId xmlns:a16="http://schemas.microsoft.com/office/drawing/2014/main" id="{05D33DE1-3571-5345-BB13-D07092BC1261}"/>
              </a:ext>
            </a:extLst>
          </p:cNvPr>
          <p:cNvSpPr>
            <a:spLocks noGrp="1"/>
          </p:cNvSpPr>
          <p:nvPr>
            <p:ph type="title" hasCustomPrompt="1"/>
          </p:nvPr>
        </p:nvSpPr>
        <p:spPr/>
        <p:txBody>
          <a:bodyPr/>
          <a:lstStyle>
            <a:lvl1pPr>
              <a:defRPr>
                <a:solidFill>
                  <a:schemeClr val="accent2"/>
                </a:solidFill>
              </a:defRPr>
            </a:lvl1pPr>
          </a:lstStyle>
          <a:p>
            <a:r>
              <a:rPr lang="en-US" dirty="0"/>
              <a:t>Slide title</a:t>
            </a:r>
          </a:p>
        </p:txBody>
      </p:sp>
      <p:sp>
        <p:nvSpPr>
          <p:cNvPr id="2" name="Footer Placeholder 1">
            <a:extLst>
              <a:ext uri="{FF2B5EF4-FFF2-40B4-BE49-F238E27FC236}">
                <a16:creationId xmlns:a16="http://schemas.microsoft.com/office/drawing/2014/main" id="{23B4676F-1436-4F64-A4BF-F8E5536EEE8D}"/>
              </a:ext>
            </a:extLst>
          </p:cNvPr>
          <p:cNvSpPr>
            <a:spLocks noGrp="1"/>
          </p:cNvSpPr>
          <p:nvPr>
            <p:ph type="ftr" sz="quarter" idx="18"/>
          </p:nvPr>
        </p:nvSpPr>
        <p:spPr/>
        <p:txBody>
          <a:bodyPr/>
          <a:lstStyle/>
          <a:p>
            <a:r>
              <a:rPr lang="en-AU" spc="-10">
                <a:solidFill>
                  <a:schemeClr val="accent4"/>
                </a:solidFill>
              </a:rPr>
              <a:t>Copyright 2019 Baker Hughes Company LLC. All rights reserved.</a:t>
            </a:r>
            <a:endParaRPr lang="en-US" spc="-10" dirty="0">
              <a:solidFill>
                <a:schemeClr val="accent4"/>
              </a:solidFill>
            </a:endParaRPr>
          </a:p>
        </p:txBody>
      </p:sp>
    </p:spTree>
    <p:extLst>
      <p:ext uri="{BB962C8B-B14F-4D97-AF65-F5344CB8AC3E}">
        <p14:creationId xmlns:p14="http://schemas.microsoft.com/office/powerpoint/2010/main" val="160758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column text">
    <p:spTree>
      <p:nvGrpSpPr>
        <p:cNvPr id="1" name=""/>
        <p:cNvGrpSpPr/>
        <p:nvPr/>
      </p:nvGrpSpPr>
      <p:grpSpPr>
        <a:xfrm>
          <a:off x="0" y="0"/>
          <a:ext cx="0" cy="0"/>
          <a:chOff x="0" y="0"/>
          <a:chExt cx="0" cy="0"/>
        </a:xfrm>
      </p:grpSpPr>
      <p:sp>
        <p:nvSpPr>
          <p:cNvPr id="9" name="Text Placeholder 9">
            <a:extLst>
              <a:ext uri="{FF2B5EF4-FFF2-40B4-BE49-F238E27FC236}">
                <a16:creationId xmlns:a16="http://schemas.microsoft.com/office/drawing/2014/main" id="{2AA10A2D-2893-2C48-9C44-64E01F59B5F4}"/>
              </a:ext>
            </a:extLst>
          </p:cNvPr>
          <p:cNvSpPr>
            <a:spLocks noGrp="1"/>
          </p:cNvSpPr>
          <p:nvPr>
            <p:ph type="body" sz="quarter" idx="15" hasCustomPrompt="1"/>
          </p:nvPr>
        </p:nvSpPr>
        <p:spPr>
          <a:xfrm>
            <a:off x="540000" y="1558799"/>
            <a:ext cx="3322800" cy="4140000"/>
          </a:xfrm>
          <a:prstGeom prst="rect">
            <a:avLst/>
          </a:prstGeom>
        </p:spPr>
        <p:txBody>
          <a:bodyPr/>
          <a:lstStyle>
            <a:lvl1pPr>
              <a:defRPr/>
            </a:lvl1pPr>
            <a:lvl2pPr>
              <a:defRPr/>
            </a:lvl2pPr>
            <a:lvl3pPr>
              <a:defRPr/>
            </a:lvl3pPr>
          </a:lstStyle>
          <a:p>
            <a:pPr lvl="0"/>
            <a:r>
              <a:rPr lang="en-US" dirty="0"/>
              <a:t>Subhead</a:t>
            </a:r>
          </a:p>
          <a:p>
            <a:pPr lvl="1"/>
            <a:r>
              <a:rPr lang="en-US" dirty="0"/>
              <a:t>Body text</a:t>
            </a:r>
          </a:p>
          <a:p>
            <a:pPr lvl="2"/>
            <a:r>
              <a:rPr lang="en-US" dirty="0"/>
              <a:t>Bullet</a:t>
            </a:r>
          </a:p>
        </p:txBody>
      </p:sp>
      <p:sp>
        <p:nvSpPr>
          <p:cNvPr id="12" name="Text Placeholder 9">
            <a:extLst>
              <a:ext uri="{FF2B5EF4-FFF2-40B4-BE49-F238E27FC236}">
                <a16:creationId xmlns:a16="http://schemas.microsoft.com/office/drawing/2014/main" id="{D468A0E4-2E0D-294F-B1D9-DBD3BF4FF19C}"/>
              </a:ext>
            </a:extLst>
          </p:cNvPr>
          <p:cNvSpPr>
            <a:spLocks noGrp="1"/>
          </p:cNvSpPr>
          <p:nvPr>
            <p:ph type="body" sz="quarter" idx="16" hasCustomPrompt="1"/>
          </p:nvPr>
        </p:nvSpPr>
        <p:spPr>
          <a:xfrm>
            <a:off x="4433206" y="1558799"/>
            <a:ext cx="3322800" cy="4140000"/>
          </a:xfrm>
          <a:prstGeom prst="rect">
            <a:avLst/>
          </a:prstGeom>
        </p:spPr>
        <p:txBody>
          <a:bodyPr/>
          <a:lstStyle>
            <a:lvl1pPr>
              <a:defRPr/>
            </a:lvl1pPr>
            <a:lvl2pPr>
              <a:defRPr/>
            </a:lvl2pPr>
            <a:lvl3pPr>
              <a:defRPr/>
            </a:lvl3pPr>
          </a:lstStyle>
          <a:p>
            <a:pPr lvl="0"/>
            <a:r>
              <a:rPr lang="en-US" dirty="0"/>
              <a:t>Subhead</a:t>
            </a:r>
          </a:p>
          <a:p>
            <a:pPr lvl="1"/>
            <a:r>
              <a:rPr lang="en-US" dirty="0"/>
              <a:t>Body text</a:t>
            </a:r>
          </a:p>
          <a:p>
            <a:pPr lvl="2"/>
            <a:r>
              <a:rPr lang="en-US" dirty="0"/>
              <a:t>Bullet</a:t>
            </a:r>
          </a:p>
        </p:txBody>
      </p:sp>
      <p:sp>
        <p:nvSpPr>
          <p:cNvPr id="13" name="Text Placeholder 9">
            <a:extLst>
              <a:ext uri="{FF2B5EF4-FFF2-40B4-BE49-F238E27FC236}">
                <a16:creationId xmlns:a16="http://schemas.microsoft.com/office/drawing/2014/main" id="{1FCAC9ED-712C-E64A-A315-8F7975B93BD1}"/>
              </a:ext>
            </a:extLst>
          </p:cNvPr>
          <p:cNvSpPr>
            <a:spLocks noGrp="1"/>
          </p:cNvSpPr>
          <p:nvPr>
            <p:ph type="body" sz="quarter" idx="17" hasCustomPrompt="1"/>
          </p:nvPr>
        </p:nvSpPr>
        <p:spPr>
          <a:xfrm>
            <a:off x="8326412" y="1558799"/>
            <a:ext cx="3322800" cy="4140000"/>
          </a:xfrm>
          <a:prstGeom prst="rect">
            <a:avLst/>
          </a:prstGeom>
        </p:spPr>
        <p:txBody>
          <a:bodyPr/>
          <a:lstStyle>
            <a:lvl1pPr>
              <a:defRPr/>
            </a:lvl1pPr>
            <a:lvl2pPr>
              <a:defRPr/>
            </a:lvl2pPr>
            <a:lvl3pPr>
              <a:defRPr/>
            </a:lvl3pPr>
          </a:lstStyle>
          <a:p>
            <a:pPr lvl="0"/>
            <a:r>
              <a:rPr lang="en-US" dirty="0"/>
              <a:t>Subhead</a:t>
            </a:r>
          </a:p>
          <a:p>
            <a:pPr lvl="1"/>
            <a:r>
              <a:rPr lang="en-US" dirty="0"/>
              <a:t>Body text</a:t>
            </a:r>
          </a:p>
          <a:p>
            <a:pPr lvl="2"/>
            <a:r>
              <a:rPr lang="en-US" dirty="0"/>
              <a:t>Bullet</a:t>
            </a:r>
          </a:p>
        </p:txBody>
      </p:sp>
      <p:sp>
        <p:nvSpPr>
          <p:cNvPr id="6" name="Slide Number Placeholder 5">
            <a:extLst>
              <a:ext uri="{FF2B5EF4-FFF2-40B4-BE49-F238E27FC236}">
                <a16:creationId xmlns:a16="http://schemas.microsoft.com/office/drawing/2014/main" id="{79387ABA-3685-1B40-B8C1-6D1A423690B8}"/>
              </a:ext>
            </a:extLst>
          </p:cNvPr>
          <p:cNvSpPr>
            <a:spLocks noGrp="1"/>
          </p:cNvSpPr>
          <p:nvPr>
            <p:ph type="sldNum" sz="quarter" idx="19"/>
          </p:nvPr>
        </p:nvSpPr>
        <p:spPr/>
        <p:txBody>
          <a:bodyPr/>
          <a:lstStyle/>
          <a:p>
            <a:fld id="{00E6A5BD-C011-4A45-AA3A-201790FB7F2B}" type="slidenum">
              <a:rPr lang="en-CA" smtClean="0"/>
              <a:pPr/>
              <a:t>‹#›</a:t>
            </a:fld>
            <a:endParaRPr lang="en-CA" dirty="0"/>
          </a:p>
        </p:txBody>
      </p:sp>
      <p:sp>
        <p:nvSpPr>
          <p:cNvPr id="7" name="Title 6">
            <a:extLst>
              <a:ext uri="{FF2B5EF4-FFF2-40B4-BE49-F238E27FC236}">
                <a16:creationId xmlns:a16="http://schemas.microsoft.com/office/drawing/2014/main" id="{DC1A3E40-7C3E-6A49-A21B-3F41A7A9FC20}"/>
              </a:ext>
            </a:extLst>
          </p:cNvPr>
          <p:cNvSpPr>
            <a:spLocks noGrp="1"/>
          </p:cNvSpPr>
          <p:nvPr>
            <p:ph type="title" hasCustomPrompt="1"/>
          </p:nvPr>
        </p:nvSpPr>
        <p:spPr/>
        <p:txBody>
          <a:bodyPr/>
          <a:lstStyle>
            <a:lvl1pPr>
              <a:defRPr>
                <a:solidFill>
                  <a:schemeClr val="accent2"/>
                </a:solidFill>
              </a:defRPr>
            </a:lvl1pPr>
          </a:lstStyle>
          <a:p>
            <a:r>
              <a:rPr lang="en-US" dirty="0"/>
              <a:t>Slide title</a:t>
            </a:r>
          </a:p>
        </p:txBody>
      </p:sp>
      <p:sp>
        <p:nvSpPr>
          <p:cNvPr id="2" name="Footer Placeholder 1">
            <a:extLst>
              <a:ext uri="{FF2B5EF4-FFF2-40B4-BE49-F238E27FC236}">
                <a16:creationId xmlns:a16="http://schemas.microsoft.com/office/drawing/2014/main" id="{0CC9F8AF-7FE6-47E2-B5D9-C02A3C549574}"/>
              </a:ext>
            </a:extLst>
          </p:cNvPr>
          <p:cNvSpPr>
            <a:spLocks noGrp="1"/>
          </p:cNvSpPr>
          <p:nvPr>
            <p:ph type="ftr" sz="quarter" idx="20"/>
          </p:nvPr>
        </p:nvSpPr>
        <p:spPr/>
        <p:txBody>
          <a:bodyPr/>
          <a:lstStyle/>
          <a:p>
            <a:r>
              <a:rPr lang="en-AU" spc="-10">
                <a:solidFill>
                  <a:schemeClr val="accent4"/>
                </a:solidFill>
              </a:rPr>
              <a:t>Copyright 2019 Baker Hughes Company LLC. All rights reserved.</a:t>
            </a:r>
            <a:endParaRPr lang="en-US" spc="-10" dirty="0">
              <a:solidFill>
                <a:schemeClr val="accent4"/>
              </a:solidFill>
            </a:endParaRPr>
          </a:p>
        </p:txBody>
      </p:sp>
    </p:spTree>
    <p:extLst>
      <p:ext uri="{BB962C8B-B14F-4D97-AF65-F5344CB8AC3E}">
        <p14:creationId xmlns:p14="http://schemas.microsoft.com/office/powerpoint/2010/main" val="1501210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4-column text">
    <p:spTree>
      <p:nvGrpSpPr>
        <p:cNvPr id="1" name=""/>
        <p:cNvGrpSpPr/>
        <p:nvPr/>
      </p:nvGrpSpPr>
      <p:grpSpPr>
        <a:xfrm>
          <a:off x="0" y="0"/>
          <a:ext cx="0" cy="0"/>
          <a:chOff x="0" y="0"/>
          <a:chExt cx="0" cy="0"/>
        </a:xfrm>
      </p:grpSpPr>
      <p:sp>
        <p:nvSpPr>
          <p:cNvPr id="11" name="Text Placeholder 9">
            <a:extLst>
              <a:ext uri="{FF2B5EF4-FFF2-40B4-BE49-F238E27FC236}">
                <a16:creationId xmlns:a16="http://schemas.microsoft.com/office/drawing/2014/main" id="{6C947E33-84F3-8F40-AA76-AB745DF317B3}"/>
              </a:ext>
            </a:extLst>
          </p:cNvPr>
          <p:cNvSpPr>
            <a:spLocks noGrp="1"/>
          </p:cNvSpPr>
          <p:nvPr>
            <p:ph type="body" sz="quarter" idx="15" hasCustomPrompt="1"/>
          </p:nvPr>
        </p:nvSpPr>
        <p:spPr>
          <a:xfrm>
            <a:off x="540000" y="1558799"/>
            <a:ext cx="2595600" cy="4140000"/>
          </a:xfrm>
          <a:prstGeom prst="rect">
            <a:avLst/>
          </a:prstGeom>
        </p:spPr>
        <p:txBody>
          <a:bodyPr/>
          <a:lstStyle>
            <a:lvl1pPr>
              <a:defRPr/>
            </a:lvl1pPr>
            <a:lvl2pPr>
              <a:defRPr/>
            </a:lvl2pPr>
            <a:lvl3pPr>
              <a:defRPr/>
            </a:lvl3pPr>
          </a:lstStyle>
          <a:p>
            <a:pPr lvl="0"/>
            <a:r>
              <a:rPr lang="en-US" dirty="0"/>
              <a:t>Subhead</a:t>
            </a:r>
          </a:p>
          <a:p>
            <a:pPr lvl="1"/>
            <a:r>
              <a:rPr lang="en-US" dirty="0"/>
              <a:t>Body text</a:t>
            </a:r>
          </a:p>
          <a:p>
            <a:pPr lvl="2"/>
            <a:r>
              <a:rPr lang="en-US" dirty="0"/>
              <a:t>Bullet</a:t>
            </a:r>
          </a:p>
        </p:txBody>
      </p:sp>
      <p:sp>
        <p:nvSpPr>
          <p:cNvPr id="12" name="Text Placeholder 9">
            <a:extLst>
              <a:ext uri="{FF2B5EF4-FFF2-40B4-BE49-F238E27FC236}">
                <a16:creationId xmlns:a16="http://schemas.microsoft.com/office/drawing/2014/main" id="{BA5AE212-B438-7247-B851-4B50F1ADF925}"/>
              </a:ext>
            </a:extLst>
          </p:cNvPr>
          <p:cNvSpPr>
            <a:spLocks noGrp="1"/>
          </p:cNvSpPr>
          <p:nvPr>
            <p:ph type="body" sz="quarter" idx="16" hasCustomPrompt="1"/>
          </p:nvPr>
        </p:nvSpPr>
        <p:spPr>
          <a:xfrm>
            <a:off x="3377871" y="1558799"/>
            <a:ext cx="2595600" cy="4140000"/>
          </a:xfrm>
          <a:prstGeom prst="rect">
            <a:avLst/>
          </a:prstGeom>
        </p:spPr>
        <p:txBody>
          <a:bodyPr/>
          <a:lstStyle>
            <a:lvl1pPr>
              <a:defRPr/>
            </a:lvl1pPr>
            <a:lvl2pPr>
              <a:defRPr/>
            </a:lvl2pPr>
            <a:lvl3pPr>
              <a:defRPr/>
            </a:lvl3pPr>
          </a:lstStyle>
          <a:p>
            <a:pPr lvl="0"/>
            <a:r>
              <a:rPr lang="en-US" dirty="0"/>
              <a:t>Subhead</a:t>
            </a:r>
          </a:p>
          <a:p>
            <a:pPr lvl="1"/>
            <a:r>
              <a:rPr lang="en-US" dirty="0"/>
              <a:t>Body text</a:t>
            </a:r>
          </a:p>
          <a:p>
            <a:pPr lvl="2"/>
            <a:r>
              <a:rPr lang="en-US" dirty="0"/>
              <a:t>Bullet</a:t>
            </a:r>
          </a:p>
        </p:txBody>
      </p:sp>
      <p:sp>
        <p:nvSpPr>
          <p:cNvPr id="13" name="Text Placeholder 9">
            <a:extLst>
              <a:ext uri="{FF2B5EF4-FFF2-40B4-BE49-F238E27FC236}">
                <a16:creationId xmlns:a16="http://schemas.microsoft.com/office/drawing/2014/main" id="{8702DE56-D42A-E643-A1D3-2F8FC90CE9CD}"/>
              </a:ext>
            </a:extLst>
          </p:cNvPr>
          <p:cNvSpPr>
            <a:spLocks noGrp="1"/>
          </p:cNvSpPr>
          <p:nvPr>
            <p:ph type="body" sz="quarter" idx="17" hasCustomPrompt="1"/>
          </p:nvPr>
        </p:nvSpPr>
        <p:spPr>
          <a:xfrm>
            <a:off x="6215742" y="1558799"/>
            <a:ext cx="2595600" cy="4140000"/>
          </a:xfrm>
          <a:prstGeom prst="rect">
            <a:avLst/>
          </a:prstGeom>
        </p:spPr>
        <p:txBody>
          <a:bodyPr/>
          <a:lstStyle>
            <a:lvl1pPr>
              <a:defRPr/>
            </a:lvl1pPr>
            <a:lvl2pPr>
              <a:defRPr/>
            </a:lvl2pPr>
            <a:lvl3pPr>
              <a:defRPr/>
            </a:lvl3pPr>
          </a:lstStyle>
          <a:p>
            <a:pPr lvl="0"/>
            <a:r>
              <a:rPr lang="en-US" dirty="0"/>
              <a:t>Subhead</a:t>
            </a:r>
          </a:p>
          <a:p>
            <a:pPr lvl="1"/>
            <a:r>
              <a:rPr lang="en-US" dirty="0"/>
              <a:t>Body text</a:t>
            </a:r>
          </a:p>
          <a:p>
            <a:pPr lvl="2"/>
            <a:r>
              <a:rPr lang="en-US" dirty="0"/>
              <a:t>Bullet</a:t>
            </a:r>
          </a:p>
        </p:txBody>
      </p:sp>
      <p:sp>
        <p:nvSpPr>
          <p:cNvPr id="14" name="Text Placeholder 9">
            <a:extLst>
              <a:ext uri="{FF2B5EF4-FFF2-40B4-BE49-F238E27FC236}">
                <a16:creationId xmlns:a16="http://schemas.microsoft.com/office/drawing/2014/main" id="{511FF0B5-4C23-4B4F-8089-816FFC5F4D59}"/>
              </a:ext>
            </a:extLst>
          </p:cNvPr>
          <p:cNvSpPr>
            <a:spLocks noGrp="1"/>
          </p:cNvSpPr>
          <p:nvPr>
            <p:ph type="body" sz="quarter" idx="18" hasCustomPrompt="1"/>
          </p:nvPr>
        </p:nvSpPr>
        <p:spPr>
          <a:xfrm>
            <a:off x="9053612" y="1558799"/>
            <a:ext cx="2595600" cy="4140000"/>
          </a:xfrm>
          <a:prstGeom prst="rect">
            <a:avLst/>
          </a:prstGeom>
        </p:spPr>
        <p:txBody>
          <a:bodyPr/>
          <a:lstStyle>
            <a:lvl1pPr>
              <a:defRPr/>
            </a:lvl1pPr>
            <a:lvl2pPr>
              <a:defRPr/>
            </a:lvl2pPr>
            <a:lvl3pPr>
              <a:defRPr/>
            </a:lvl3pPr>
          </a:lstStyle>
          <a:p>
            <a:pPr lvl="0"/>
            <a:r>
              <a:rPr lang="en-US" dirty="0"/>
              <a:t>Subhead</a:t>
            </a:r>
          </a:p>
          <a:p>
            <a:pPr lvl="1"/>
            <a:r>
              <a:rPr lang="en-US" dirty="0"/>
              <a:t>Body text</a:t>
            </a:r>
          </a:p>
          <a:p>
            <a:pPr lvl="2"/>
            <a:r>
              <a:rPr lang="en-US" dirty="0"/>
              <a:t>Bullet</a:t>
            </a:r>
          </a:p>
        </p:txBody>
      </p:sp>
      <p:sp>
        <p:nvSpPr>
          <p:cNvPr id="6" name="Slide Number Placeholder 5">
            <a:extLst>
              <a:ext uri="{FF2B5EF4-FFF2-40B4-BE49-F238E27FC236}">
                <a16:creationId xmlns:a16="http://schemas.microsoft.com/office/drawing/2014/main" id="{8D4CBF34-7884-9144-B76A-249853A107DB}"/>
              </a:ext>
            </a:extLst>
          </p:cNvPr>
          <p:cNvSpPr>
            <a:spLocks noGrp="1"/>
          </p:cNvSpPr>
          <p:nvPr>
            <p:ph type="sldNum" sz="quarter" idx="20"/>
          </p:nvPr>
        </p:nvSpPr>
        <p:spPr/>
        <p:txBody>
          <a:bodyPr/>
          <a:lstStyle/>
          <a:p>
            <a:fld id="{00E6A5BD-C011-4A45-AA3A-201790FB7F2B}" type="slidenum">
              <a:rPr lang="en-CA" smtClean="0"/>
              <a:pPr/>
              <a:t>‹#›</a:t>
            </a:fld>
            <a:endParaRPr lang="en-CA" dirty="0"/>
          </a:p>
        </p:txBody>
      </p:sp>
      <p:sp>
        <p:nvSpPr>
          <p:cNvPr id="7" name="Title 6">
            <a:extLst>
              <a:ext uri="{FF2B5EF4-FFF2-40B4-BE49-F238E27FC236}">
                <a16:creationId xmlns:a16="http://schemas.microsoft.com/office/drawing/2014/main" id="{40B923AF-A6E4-6146-938C-9385E0A47A91}"/>
              </a:ext>
            </a:extLst>
          </p:cNvPr>
          <p:cNvSpPr>
            <a:spLocks noGrp="1"/>
          </p:cNvSpPr>
          <p:nvPr>
            <p:ph type="title" hasCustomPrompt="1"/>
          </p:nvPr>
        </p:nvSpPr>
        <p:spPr/>
        <p:txBody>
          <a:bodyPr/>
          <a:lstStyle>
            <a:lvl1pPr>
              <a:defRPr>
                <a:solidFill>
                  <a:schemeClr val="accent2"/>
                </a:solidFill>
              </a:defRPr>
            </a:lvl1pPr>
          </a:lstStyle>
          <a:p>
            <a:r>
              <a:rPr lang="en-US" dirty="0"/>
              <a:t>Slide title</a:t>
            </a:r>
          </a:p>
        </p:txBody>
      </p:sp>
      <p:sp>
        <p:nvSpPr>
          <p:cNvPr id="2" name="Footer Placeholder 1">
            <a:extLst>
              <a:ext uri="{FF2B5EF4-FFF2-40B4-BE49-F238E27FC236}">
                <a16:creationId xmlns:a16="http://schemas.microsoft.com/office/drawing/2014/main" id="{41D2E66B-4AAB-424D-AD5B-425E5EA9AA31}"/>
              </a:ext>
            </a:extLst>
          </p:cNvPr>
          <p:cNvSpPr>
            <a:spLocks noGrp="1"/>
          </p:cNvSpPr>
          <p:nvPr>
            <p:ph type="ftr" sz="quarter" idx="21"/>
          </p:nvPr>
        </p:nvSpPr>
        <p:spPr/>
        <p:txBody>
          <a:bodyPr/>
          <a:lstStyle/>
          <a:p>
            <a:r>
              <a:rPr lang="en-AU" spc="-10">
                <a:solidFill>
                  <a:schemeClr val="accent4"/>
                </a:solidFill>
              </a:rPr>
              <a:t>Copyright 2019 Baker Hughes Company LLC. All rights reserved.</a:t>
            </a:r>
            <a:endParaRPr lang="en-US" spc="-10" dirty="0">
              <a:solidFill>
                <a:schemeClr val="accent4"/>
              </a:solidFill>
            </a:endParaRPr>
          </a:p>
        </p:txBody>
      </p:sp>
    </p:spTree>
    <p:extLst>
      <p:ext uri="{BB962C8B-B14F-4D97-AF65-F5344CB8AC3E}">
        <p14:creationId xmlns:p14="http://schemas.microsoft.com/office/powerpoint/2010/main" val="27872421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column text + imag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6FAB3872-610F-2C43-A210-3FDC8EF7DE74}"/>
              </a:ext>
            </a:extLst>
          </p:cNvPr>
          <p:cNvSpPr>
            <a:spLocks noGrp="1"/>
          </p:cNvSpPr>
          <p:nvPr>
            <p:ph type="sldNum" sz="quarter" idx="30"/>
          </p:nvPr>
        </p:nvSpPr>
        <p:spPr/>
        <p:txBody>
          <a:bodyPr/>
          <a:lstStyle/>
          <a:p>
            <a:fld id="{00E6A5BD-C011-4A45-AA3A-201790FB7F2B}" type="slidenum">
              <a:rPr lang="en-CA" smtClean="0"/>
              <a:pPr/>
              <a:t>‹#›</a:t>
            </a:fld>
            <a:endParaRPr lang="en-CA" dirty="0"/>
          </a:p>
        </p:txBody>
      </p:sp>
      <p:sp>
        <p:nvSpPr>
          <p:cNvPr id="7" name="Title 6">
            <a:extLst>
              <a:ext uri="{FF2B5EF4-FFF2-40B4-BE49-F238E27FC236}">
                <a16:creationId xmlns:a16="http://schemas.microsoft.com/office/drawing/2014/main" id="{B0383502-25BE-654A-BA01-D0958CD25927}"/>
              </a:ext>
            </a:extLst>
          </p:cNvPr>
          <p:cNvSpPr>
            <a:spLocks noGrp="1"/>
          </p:cNvSpPr>
          <p:nvPr>
            <p:ph type="title" hasCustomPrompt="1"/>
          </p:nvPr>
        </p:nvSpPr>
        <p:spPr>
          <a:xfrm>
            <a:off x="540000" y="630000"/>
            <a:ext cx="11109600" cy="455509"/>
          </a:xfrm>
        </p:spPr>
        <p:txBody>
          <a:bodyPr/>
          <a:lstStyle>
            <a:lvl1pPr>
              <a:defRPr>
                <a:solidFill>
                  <a:schemeClr val="accent2"/>
                </a:solidFill>
              </a:defRPr>
            </a:lvl1pPr>
          </a:lstStyle>
          <a:p>
            <a:r>
              <a:rPr lang="en-US" dirty="0"/>
              <a:t>Slide title</a:t>
            </a:r>
          </a:p>
        </p:txBody>
      </p:sp>
      <p:sp>
        <p:nvSpPr>
          <p:cNvPr id="15" name="Text Placeholder 9">
            <a:extLst>
              <a:ext uri="{FF2B5EF4-FFF2-40B4-BE49-F238E27FC236}">
                <a16:creationId xmlns:a16="http://schemas.microsoft.com/office/drawing/2014/main" id="{E2E16837-DE39-D149-86E3-3191148DC74C}"/>
              </a:ext>
            </a:extLst>
          </p:cNvPr>
          <p:cNvSpPr>
            <a:spLocks noGrp="1"/>
          </p:cNvSpPr>
          <p:nvPr>
            <p:ph type="body" sz="quarter" idx="13" hasCustomPrompt="1"/>
          </p:nvPr>
        </p:nvSpPr>
        <p:spPr>
          <a:xfrm>
            <a:off x="540000" y="4078800"/>
            <a:ext cx="5040000" cy="1620000"/>
          </a:xfrm>
          <a:prstGeom prst="rect">
            <a:avLst/>
          </a:prstGeom>
        </p:spPr>
        <p:txBody>
          <a:bodyPr/>
          <a:lstStyle>
            <a:lvl1pPr>
              <a:defRPr/>
            </a:lvl1pPr>
            <a:lvl2pPr>
              <a:defRPr/>
            </a:lvl2pPr>
            <a:lvl3pPr>
              <a:defRPr/>
            </a:lvl3pPr>
          </a:lstStyle>
          <a:p>
            <a:pPr lvl="1"/>
            <a:r>
              <a:rPr lang="en-US" dirty="0"/>
              <a:t>Body text</a:t>
            </a:r>
          </a:p>
          <a:p>
            <a:pPr lvl="2"/>
            <a:r>
              <a:rPr lang="en-US" dirty="0"/>
              <a:t>Bullet</a:t>
            </a:r>
          </a:p>
        </p:txBody>
      </p:sp>
      <p:sp>
        <p:nvSpPr>
          <p:cNvPr id="16" name="Picture Placeholder 8">
            <a:extLst>
              <a:ext uri="{FF2B5EF4-FFF2-40B4-BE49-F238E27FC236}">
                <a16:creationId xmlns:a16="http://schemas.microsoft.com/office/drawing/2014/main" id="{66489298-2967-5B4B-A6A7-063622B511F1}"/>
              </a:ext>
            </a:extLst>
          </p:cNvPr>
          <p:cNvSpPr>
            <a:spLocks noGrp="1"/>
          </p:cNvSpPr>
          <p:nvPr>
            <p:ph type="pic" sz="quarter" idx="40" hasCustomPrompt="1"/>
          </p:nvPr>
        </p:nvSpPr>
        <p:spPr>
          <a:xfrm>
            <a:off x="539612" y="2098800"/>
            <a:ext cx="5040000" cy="1620000"/>
          </a:xfrm>
          <a:prstGeom prst="rect">
            <a:avLst/>
          </a:prstGeom>
          <a:solidFill>
            <a:schemeClr val="accent5"/>
          </a:solidFill>
        </p:spPr>
        <p:txBody>
          <a:bodyPr anchor="ctr"/>
          <a:lstStyle>
            <a:lvl1pPr algn="ctr">
              <a:defRPr sz="1400" b="0">
                <a:solidFill>
                  <a:schemeClr val="bg1"/>
                </a:solidFill>
                <a:latin typeface="+mn-lt"/>
              </a:defRPr>
            </a:lvl1pPr>
          </a:lstStyle>
          <a:p>
            <a:r>
              <a:rPr lang="en-US" dirty="0"/>
              <a:t>Picture</a:t>
            </a:r>
          </a:p>
        </p:txBody>
      </p:sp>
      <p:sp>
        <p:nvSpPr>
          <p:cNvPr id="18" name="Text Placeholder 6">
            <a:extLst>
              <a:ext uri="{FF2B5EF4-FFF2-40B4-BE49-F238E27FC236}">
                <a16:creationId xmlns:a16="http://schemas.microsoft.com/office/drawing/2014/main" id="{3D85FDFB-BAA2-C542-AE9C-F5D528382FD7}"/>
              </a:ext>
            </a:extLst>
          </p:cNvPr>
          <p:cNvSpPr>
            <a:spLocks noGrp="1"/>
          </p:cNvSpPr>
          <p:nvPr>
            <p:ph type="body" sz="quarter" idx="20" hasCustomPrompt="1"/>
          </p:nvPr>
        </p:nvSpPr>
        <p:spPr>
          <a:xfrm>
            <a:off x="539612" y="1559708"/>
            <a:ext cx="5040000" cy="540000"/>
          </a:xfrm>
          <a:prstGeom prst="rect">
            <a:avLst/>
          </a:prstGeom>
          <a:solidFill>
            <a:schemeClr val="tx2"/>
          </a:solidFill>
        </p:spPr>
        <p:txBody>
          <a:bodyPr anchor="ctr"/>
          <a:lstStyle>
            <a:lvl1pPr algn="ctr">
              <a:defRPr sz="1600">
                <a:solidFill>
                  <a:schemeClr val="bg1"/>
                </a:solidFill>
              </a:defRPr>
            </a:lvl1pPr>
          </a:lstStyle>
          <a:p>
            <a:pPr lvl="0"/>
            <a:r>
              <a:rPr lang="en-US" dirty="0"/>
              <a:t>Column title</a:t>
            </a:r>
          </a:p>
        </p:txBody>
      </p:sp>
      <p:sp>
        <p:nvSpPr>
          <p:cNvPr id="19" name="Text Placeholder 9">
            <a:extLst>
              <a:ext uri="{FF2B5EF4-FFF2-40B4-BE49-F238E27FC236}">
                <a16:creationId xmlns:a16="http://schemas.microsoft.com/office/drawing/2014/main" id="{FFB49330-CF45-214A-ACF0-62E13EA2BCC4}"/>
              </a:ext>
            </a:extLst>
          </p:cNvPr>
          <p:cNvSpPr>
            <a:spLocks noGrp="1"/>
          </p:cNvSpPr>
          <p:nvPr>
            <p:ph type="body" sz="quarter" idx="41" hasCustomPrompt="1"/>
          </p:nvPr>
        </p:nvSpPr>
        <p:spPr>
          <a:xfrm>
            <a:off x="6609600" y="4078800"/>
            <a:ext cx="5040000" cy="1620000"/>
          </a:xfrm>
          <a:prstGeom prst="rect">
            <a:avLst/>
          </a:prstGeom>
        </p:spPr>
        <p:txBody>
          <a:bodyPr/>
          <a:lstStyle>
            <a:lvl1pPr>
              <a:defRPr/>
            </a:lvl1pPr>
            <a:lvl2pPr>
              <a:defRPr/>
            </a:lvl2pPr>
            <a:lvl3pPr>
              <a:defRPr/>
            </a:lvl3pPr>
          </a:lstStyle>
          <a:p>
            <a:pPr lvl="1"/>
            <a:r>
              <a:rPr lang="en-US" dirty="0"/>
              <a:t>Body text</a:t>
            </a:r>
          </a:p>
          <a:p>
            <a:pPr lvl="2"/>
            <a:r>
              <a:rPr lang="en-US" dirty="0"/>
              <a:t>Bullet</a:t>
            </a:r>
          </a:p>
        </p:txBody>
      </p:sp>
      <p:sp>
        <p:nvSpPr>
          <p:cNvPr id="20" name="Picture Placeholder 8">
            <a:extLst>
              <a:ext uri="{FF2B5EF4-FFF2-40B4-BE49-F238E27FC236}">
                <a16:creationId xmlns:a16="http://schemas.microsoft.com/office/drawing/2014/main" id="{4EE35739-93BB-684C-83F4-60BC6A00DD4F}"/>
              </a:ext>
            </a:extLst>
          </p:cNvPr>
          <p:cNvSpPr>
            <a:spLocks noGrp="1"/>
          </p:cNvSpPr>
          <p:nvPr>
            <p:ph type="pic" sz="quarter" idx="42" hasCustomPrompt="1"/>
          </p:nvPr>
        </p:nvSpPr>
        <p:spPr>
          <a:xfrm>
            <a:off x="6609600" y="2098800"/>
            <a:ext cx="5040000" cy="1620000"/>
          </a:xfrm>
          <a:prstGeom prst="rect">
            <a:avLst/>
          </a:prstGeom>
          <a:solidFill>
            <a:schemeClr val="accent5"/>
          </a:solidFill>
        </p:spPr>
        <p:txBody>
          <a:bodyPr anchor="ctr"/>
          <a:lstStyle>
            <a:lvl1pPr algn="ctr">
              <a:defRPr sz="1400" b="0">
                <a:solidFill>
                  <a:schemeClr val="bg1"/>
                </a:solidFill>
                <a:latin typeface="+mn-lt"/>
              </a:defRPr>
            </a:lvl1pPr>
          </a:lstStyle>
          <a:p>
            <a:r>
              <a:rPr lang="en-US" dirty="0"/>
              <a:t>Picture</a:t>
            </a:r>
          </a:p>
        </p:txBody>
      </p:sp>
      <p:sp>
        <p:nvSpPr>
          <p:cNvPr id="21" name="Text Placeholder 6">
            <a:extLst>
              <a:ext uri="{FF2B5EF4-FFF2-40B4-BE49-F238E27FC236}">
                <a16:creationId xmlns:a16="http://schemas.microsoft.com/office/drawing/2014/main" id="{3886E6EC-EB59-0348-ABF9-E79B4F47933A}"/>
              </a:ext>
            </a:extLst>
          </p:cNvPr>
          <p:cNvSpPr>
            <a:spLocks noGrp="1"/>
          </p:cNvSpPr>
          <p:nvPr>
            <p:ph type="body" sz="quarter" idx="43" hasCustomPrompt="1"/>
          </p:nvPr>
        </p:nvSpPr>
        <p:spPr>
          <a:xfrm>
            <a:off x="6609600" y="1559708"/>
            <a:ext cx="5040000" cy="540000"/>
          </a:xfrm>
          <a:prstGeom prst="rect">
            <a:avLst/>
          </a:prstGeom>
          <a:solidFill>
            <a:schemeClr val="tx2"/>
          </a:solidFill>
        </p:spPr>
        <p:txBody>
          <a:bodyPr anchor="ctr"/>
          <a:lstStyle>
            <a:lvl1pPr algn="ctr">
              <a:defRPr sz="1600">
                <a:solidFill>
                  <a:schemeClr val="bg1"/>
                </a:solidFill>
              </a:defRPr>
            </a:lvl1pPr>
          </a:lstStyle>
          <a:p>
            <a:pPr lvl="0"/>
            <a:r>
              <a:rPr lang="en-US" dirty="0"/>
              <a:t>Column title</a:t>
            </a:r>
          </a:p>
        </p:txBody>
      </p:sp>
      <p:sp>
        <p:nvSpPr>
          <p:cNvPr id="2" name="Footer Placeholder 1">
            <a:extLst>
              <a:ext uri="{FF2B5EF4-FFF2-40B4-BE49-F238E27FC236}">
                <a16:creationId xmlns:a16="http://schemas.microsoft.com/office/drawing/2014/main" id="{BD1DE2A0-27BD-46BF-B880-39C92913DA79}"/>
              </a:ext>
            </a:extLst>
          </p:cNvPr>
          <p:cNvSpPr>
            <a:spLocks noGrp="1"/>
          </p:cNvSpPr>
          <p:nvPr>
            <p:ph type="ftr" sz="quarter" idx="44"/>
          </p:nvPr>
        </p:nvSpPr>
        <p:spPr/>
        <p:txBody>
          <a:bodyPr/>
          <a:lstStyle/>
          <a:p>
            <a:r>
              <a:rPr lang="en-AU" spc="-10">
                <a:solidFill>
                  <a:schemeClr val="accent4"/>
                </a:solidFill>
              </a:rPr>
              <a:t>Copyright 2019 Baker Hughes Company LLC. All rights reserved.</a:t>
            </a:r>
            <a:endParaRPr lang="en-US" spc="-10" dirty="0">
              <a:solidFill>
                <a:schemeClr val="accent4"/>
              </a:solidFill>
            </a:endParaRPr>
          </a:p>
        </p:txBody>
      </p:sp>
    </p:spTree>
    <p:extLst>
      <p:ext uri="{BB962C8B-B14F-4D97-AF65-F5344CB8AC3E}">
        <p14:creationId xmlns:p14="http://schemas.microsoft.com/office/powerpoint/2010/main" val="35267284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3-column text + imag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8F03ACF-2F4C-F843-BD56-23062E6A1EA2}"/>
              </a:ext>
            </a:extLst>
          </p:cNvPr>
          <p:cNvSpPr>
            <a:spLocks noGrp="1"/>
          </p:cNvSpPr>
          <p:nvPr>
            <p:ph type="sldNum" sz="quarter" idx="26"/>
          </p:nvPr>
        </p:nvSpPr>
        <p:spPr/>
        <p:txBody>
          <a:bodyPr/>
          <a:lstStyle/>
          <a:p>
            <a:fld id="{00E6A5BD-C011-4A45-AA3A-201790FB7F2B}" type="slidenum">
              <a:rPr lang="en-CA" smtClean="0"/>
              <a:pPr/>
              <a:t>‹#›</a:t>
            </a:fld>
            <a:endParaRPr lang="en-CA" dirty="0"/>
          </a:p>
        </p:txBody>
      </p:sp>
      <p:sp>
        <p:nvSpPr>
          <p:cNvPr id="7" name="Title 6">
            <a:extLst>
              <a:ext uri="{FF2B5EF4-FFF2-40B4-BE49-F238E27FC236}">
                <a16:creationId xmlns:a16="http://schemas.microsoft.com/office/drawing/2014/main" id="{07C64916-CC9F-CB48-AD5C-57D5BC14D1C1}"/>
              </a:ext>
            </a:extLst>
          </p:cNvPr>
          <p:cNvSpPr>
            <a:spLocks noGrp="1"/>
          </p:cNvSpPr>
          <p:nvPr>
            <p:ph type="title" hasCustomPrompt="1"/>
          </p:nvPr>
        </p:nvSpPr>
        <p:spPr>
          <a:xfrm>
            <a:off x="540000" y="630000"/>
            <a:ext cx="11109600" cy="455509"/>
          </a:xfrm>
        </p:spPr>
        <p:txBody>
          <a:bodyPr/>
          <a:lstStyle>
            <a:lvl1pPr>
              <a:defRPr>
                <a:solidFill>
                  <a:schemeClr val="accent2"/>
                </a:solidFill>
              </a:defRPr>
            </a:lvl1pPr>
          </a:lstStyle>
          <a:p>
            <a:r>
              <a:rPr lang="en-US" dirty="0"/>
              <a:t>Slide title</a:t>
            </a:r>
          </a:p>
        </p:txBody>
      </p:sp>
      <p:sp>
        <p:nvSpPr>
          <p:cNvPr id="22" name="Text Placeholder 9">
            <a:extLst>
              <a:ext uri="{FF2B5EF4-FFF2-40B4-BE49-F238E27FC236}">
                <a16:creationId xmlns:a16="http://schemas.microsoft.com/office/drawing/2014/main" id="{ACCA8051-05E2-4841-B620-C25D88B71B10}"/>
              </a:ext>
            </a:extLst>
          </p:cNvPr>
          <p:cNvSpPr>
            <a:spLocks noGrp="1"/>
          </p:cNvSpPr>
          <p:nvPr>
            <p:ph type="body" sz="quarter" idx="13" hasCustomPrompt="1"/>
          </p:nvPr>
        </p:nvSpPr>
        <p:spPr>
          <a:xfrm>
            <a:off x="540000" y="4078800"/>
            <a:ext cx="3322800" cy="1620000"/>
          </a:xfrm>
          <a:prstGeom prst="rect">
            <a:avLst/>
          </a:prstGeom>
        </p:spPr>
        <p:txBody>
          <a:bodyPr/>
          <a:lstStyle>
            <a:lvl1pPr>
              <a:defRPr/>
            </a:lvl1pPr>
            <a:lvl2pPr>
              <a:defRPr/>
            </a:lvl2pPr>
            <a:lvl3pPr>
              <a:defRPr/>
            </a:lvl3pPr>
          </a:lstStyle>
          <a:p>
            <a:pPr lvl="1"/>
            <a:r>
              <a:rPr lang="en-US" dirty="0"/>
              <a:t>Body text</a:t>
            </a:r>
          </a:p>
          <a:p>
            <a:pPr lvl="2"/>
            <a:r>
              <a:rPr lang="en-US" dirty="0"/>
              <a:t>Bullet</a:t>
            </a:r>
          </a:p>
        </p:txBody>
      </p:sp>
      <p:sp>
        <p:nvSpPr>
          <p:cNvPr id="23" name="Picture Placeholder 8">
            <a:extLst>
              <a:ext uri="{FF2B5EF4-FFF2-40B4-BE49-F238E27FC236}">
                <a16:creationId xmlns:a16="http://schemas.microsoft.com/office/drawing/2014/main" id="{00910E6B-FD72-804D-A9D2-72F936F8EA04}"/>
              </a:ext>
            </a:extLst>
          </p:cNvPr>
          <p:cNvSpPr>
            <a:spLocks noGrp="1"/>
          </p:cNvSpPr>
          <p:nvPr>
            <p:ph type="pic" sz="quarter" idx="40" hasCustomPrompt="1"/>
          </p:nvPr>
        </p:nvSpPr>
        <p:spPr>
          <a:xfrm>
            <a:off x="539612" y="2098800"/>
            <a:ext cx="3322800" cy="1620000"/>
          </a:xfrm>
          <a:prstGeom prst="rect">
            <a:avLst/>
          </a:prstGeom>
          <a:solidFill>
            <a:schemeClr val="accent5"/>
          </a:solidFill>
        </p:spPr>
        <p:txBody>
          <a:bodyPr anchor="ctr"/>
          <a:lstStyle>
            <a:lvl1pPr algn="ctr">
              <a:defRPr sz="1400" b="0">
                <a:solidFill>
                  <a:schemeClr val="bg1"/>
                </a:solidFill>
                <a:latin typeface="+mn-lt"/>
              </a:defRPr>
            </a:lvl1pPr>
          </a:lstStyle>
          <a:p>
            <a:r>
              <a:rPr lang="en-US" dirty="0"/>
              <a:t>Picture</a:t>
            </a:r>
          </a:p>
        </p:txBody>
      </p:sp>
      <p:sp>
        <p:nvSpPr>
          <p:cNvPr id="24" name="Text Placeholder 6">
            <a:extLst>
              <a:ext uri="{FF2B5EF4-FFF2-40B4-BE49-F238E27FC236}">
                <a16:creationId xmlns:a16="http://schemas.microsoft.com/office/drawing/2014/main" id="{3B316823-E02D-334E-ADBC-8E1B2D01BCB2}"/>
              </a:ext>
            </a:extLst>
          </p:cNvPr>
          <p:cNvSpPr>
            <a:spLocks noGrp="1"/>
          </p:cNvSpPr>
          <p:nvPr>
            <p:ph type="body" sz="quarter" idx="20" hasCustomPrompt="1"/>
          </p:nvPr>
        </p:nvSpPr>
        <p:spPr>
          <a:xfrm>
            <a:off x="539612" y="1559708"/>
            <a:ext cx="3322800" cy="540000"/>
          </a:xfrm>
          <a:prstGeom prst="rect">
            <a:avLst/>
          </a:prstGeom>
          <a:solidFill>
            <a:schemeClr val="tx2"/>
          </a:solidFill>
        </p:spPr>
        <p:txBody>
          <a:bodyPr anchor="ctr"/>
          <a:lstStyle>
            <a:lvl1pPr algn="ctr">
              <a:defRPr sz="1600">
                <a:solidFill>
                  <a:schemeClr val="bg1"/>
                </a:solidFill>
              </a:defRPr>
            </a:lvl1pPr>
          </a:lstStyle>
          <a:p>
            <a:pPr lvl="0"/>
            <a:r>
              <a:rPr lang="en-US" dirty="0"/>
              <a:t>Column title</a:t>
            </a:r>
          </a:p>
        </p:txBody>
      </p:sp>
      <p:sp>
        <p:nvSpPr>
          <p:cNvPr id="25" name="Text Placeholder 9">
            <a:extLst>
              <a:ext uri="{FF2B5EF4-FFF2-40B4-BE49-F238E27FC236}">
                <a16:creationId xmlns:a16="http://schemas.microsoft.com/office/drawing/2014/main" id="{2485DE50-CA50-194E-96B0-04CBD8B92A4E}"/>
              </a:ext>
            </a:extLst>
          </p:cNvPr>
          <p:cNvSpPr>
            <a:spLocks noGrp="1"/>
          </p:cNvSpPr>
          <p:nvPr>
            <p:ph type="body" sz="quarter" idx="41" hasCustomPrompt="1"/>
          </p:nvPr>
        </p:nvSpPr>
        <p:spPr>
          <a:xfrm>
            <a:off x="4433400" y="4078800"/>
            <a:ext cx="3322800" cy="1620000"/>
          </a:xfrm>
          <a:prstGeom prst="rect">
            <a:avLst/>
          </a:prstGeom>
        </p:spPr>
        <p:txBody>
          <a:bodyPr/>
          <a:lstStyle>
            <a:lvl1pPr>
              <a:defRPr/>
            </a:lvl1pPr>
            <a:lvl2pPr>
              <a:defRPr/>
            </a:lvl2pPr>
            <a:lvl3pPr>
              <a:defRPr/>
            </a:lvl3pPr>
          </a:lstStyle>
          <a:p>
            <a:pPr lvl="1"/>
            <a:r>
              <a:rPr lang="en-US" dirty="0"/>
              <a:t>Body text</a:t>
            </a:r>
          </a:p>
          <a:p>
            <a:pPr lvl="2"/>
            <a:r>
              <a:rPr lang="en-US" dirty="0"/>
              <a:t>Bullet</a:t>
            </a:r>
          </a:p>
        </p:txBody>
      </p:sp>
      <p:sp>
        <p:nvSpPr>
          <p:cNvPr id="26" name="Picture Placeholder 8">
            <a:extLst>
              <a:ext uri="{FF2B5EF4-FFF2-40B4-BE49-F238E27FC236}">
                <a16:creationId xmlns:a16="http://schemas.microsoft.com/office/drawing/2014/main" id="{97292E1A-EC45-C44F-9DF9-E58F6C63DB3E}"/>
              </a:ext>
            </a:extLst>
          </p:cNvPr>
          <p:cNvSpPr>
            <a:spLocks noGrp="1"/>
          </p:cNvSpPr>
          <p:nvPr>
            <p:ph type="pic" sz="quarter" idx="42" hasCustomPrompt="1"/>
          </p:nvPr>
        </p:nvSpPr>
        <p:spPr>
          <a:xfrm>
            <a:off x="4433400" y="2098800"/>
            <a:ext cx="3322800" cy="1620000"/>
          </a:xfrm>
          <a:prstGeom prst="rect">
            <a:avLst/>
          </a:prstGeom>
          <a:solidFill>
            <a:schemeClr val="accent5"/>
          </a:solidFill>
        </p:spPr>
        <p:txBody>
          <a:bodyPr anchor="ctr"/>
          <a:lstStyle>
            <a:lvl1pPr algn="ctr">
              <a:defRPr sz="1400" b="0">
                <a:solidFill>
                  <a:schemeClr val="bg1"/>
                </a:solidFill>
                <a:latin typeface="+mn-lt"/>
              </a:defRPr>
            </a:lvl1pPr>
          </a:lstStyle>
          <a:p>
            <a:r>
              <a:rPr lang="en-US" dirty="0"/>
              <a:t>Picture</a:t>
            </a:r>
          </a:p>
        </p:txBody>
      </p:sp>
      <p:sp>
        <p:nvSpPr>
          <p:cNvPr id="27" name="Text Placeholder 6">
            <a:extLst>
              <a:ext uri="{FF2B5EF4-FFF2-40B4-BE49-F238E27FC236}">
                <a16:creationId xmlns:a16="http://schemas.microsoft.com/office/drawing/2014/main" id="{BCE2AE9D-754A-9E44-912D-F270F73EBAFE}"/>
              </a:ext>
            </a:extLst>
          </p:cNvPr>
          <p:cNvSpPr>
            <a:spLocks noGrp="1"/>
          </p:cNvSpPr>
          <p:nvPr>
            <p:ph type="body" sz="quarter" idx="43" hasCustomPrompt="1"/>
          </p:nvPr>
        </p:nvSpPr>
        <p:spPr>
          <a:xfrm>
            <a:off x="4433400" y="1559708"/>
            <a:ext cx="3322800" cy="540000"/>
          </a:xfrm>
          <a:prstGeom prst="rect">
            <a:avLst/>
          </a:prstGeom>
          <a:solidFill>
            <a:schemeClr val="tx2"/>
          </a:solidFill>
        </p:spPr>
        <p:txBody>
          <a:bodyPr anchor="ctr"/>
          <a:lstStyle>
            <a:lvl1pPr algn="ctr">
              <a:defRPr sz="1600">
                <a:solidFill>
                  <a:schemeClr val="bg1"/>
                </a:solidFill>
              </a:defRPr>
            </a:lvl1pPr>
          </a:lstStyle>
          <a:p>
            <a:pPr lvl="0"/>
            <a:r>
              <a:rPr lang="en-US" dirty="0"/>
              <a:t>Column title</a:t>
            </a:r>
          </a:p>
        </p:txBody>
      </p:sp>
      <p:sp>
        <p:nvSpPr>
          <p:cNvPr id="28" name="Text Placeholder 9">
            <a:extLst>
              <a:ext uri="{FF2B5EF4-FFF2-40B4-BE49-F238E27FC236}">
                <a16:creationId xmlns:a16="http://schemas.microsoft.com/office/drawing/2014/main" id="{4B9BD494-A61D-934D-95C5-22C8495F19FC}"/>
              </a:ext>
            </a:extLst>
          </p:cNvPr>
          <p:cNvSpPr>
            <a:spLocks noGrp="1"/>
          </p:cNvSpPr>
          <p:nvPr>
            <p:ph type="body" sz="quarter" idx="44" hasCustomPrompt="1"/>
          </p:nvPr>
        </p:nvSpPr>
        <p:spPr>
          <a:xfrm>
            <a:off x="8326800" y="4078800"/>
            <a:ext cx="3322800" cy="1620000"/>
          </a:xfrm>
          <a:prstGeom prst="rect">
            <a:avLst/>
          </a:prstGeom>
        </p:spPr>
        <p:txBody>
          <a:bodyPr/>
          <a:lstStyle>
            <a:lvl1pPr>
              <a:defRPr/>
            </a:lvl1pPr>
            <a:lvl2pPr>
              <a:defRPr/>
            </a:lvl2pPr>
            <a:lvl3pPr>
              <a:defRPr/>
            </a:lvl3pPr>
          </a:lstStyle>
          <a:p>
            <a:pPr lvl="1"/>
            <a:r>
              <a:rPr lang="en-US" dirty="0"/>
              <a:t>Body text</a:t>
            </a:r>
          </a:p>
          <a:p>
            <a:pPr lvl="2"/>
            <a:r>
              <a:rPr lang="en-US" dirty="0"/>
              <a:t>Bullet</a:t>
            </a:r>
          </a:p>
        </p:txBody>
      </p:sp>
      <p:sp>
        <p:nvSpPr>
          <p:cNvPr id="29" name="Picture Placeholder 8">
            <a:extLst>
              <a:ext uri="{FF2B5EF4-FFF2-40B4-BE49-F238E27FC236}">
                <a16:creationId xmlns:a16="http://schemas.microsoft.com/office/drawing/2014/main" id="{E662092C-B69C-D24F-BA28-E286481213BC}"/>
              </a:ext>
            </a:extLst>
          </p:cNvPr>
          <p:cNvSpPr>
            <a:spLocks noGrp="1"/>
          </p:cNvSpPr>
          <p:nvPr>
            <p:ph type="pic" sz="quarter" idx="45" hasCustomPrompt="1"/>
          </p:nvPr>
        </p:nvSpPr>
        <p:spPr>
          <a:xfrm>
            <a:off x="8326800" y="2098800"/>
            <a:ext cx="3322800" cy="1620000"/>
          </a:xfrm>
          <a:prstGeom prst="rect">
            <a:avLst/>
          </a:prstGeom>
          <a:solidFill>
            <a:schemeClr val="accent5"/>
          </a:solidFill>
        </p:spPr>
        <p:txBody>
          <a:bodyPr anchor="ctr"/>
          <a:lstStyle>
            <a:lvl1pPr algn="ctr">
              <a:defRPr sz="1400" b="0">
                <a:solidFill>
                  <a:schemeClr val="bg1"/>
                </a:solidFill>
                <a:latin typeface="+mn-lt"/>
              </a:defRPr>
            </a:lvl1pPr>
          </a:lstStyle>
          <a:p>
            <a:r>
              <a:rPr lang="en-US" dirty="0"/>
              <a:t>Picture</a:t>
            </a:r>
          </a:p>
        </p:txBody>
      </p:sp>
      <p:sp>
        <p:nvSpPr>
          <p:cNvPr id="30" name="Text Placeholder 6">
            <a:extLst>
              <a:ext uri="{FF2B5EF4-FFF2-40B4-BE49-F238E27FC236}">
                <a16:creationId xmlns:a16="http://schemas.microsoft.com/office/drawing/2014/main" id="{C93880F7-08AD-DE4C-A1CF-DA9FCAD05CD0}"/>
              </a:ext>
            </a:extLst>
          </p:cNvPr>
          <p:cNvSpPr>
            <a:spLocks noGrp="1"/>
          </p:cNvSpPr>
          <p:nvPr>
            <p:ph type="body" sz="quarter" idx="46" hasCustomPrompt="1"/>
          </p:nvPr>
        </p:nvSpPr>
        <p:spPr>
          <a:xfrm>
            <a:off x="8326800" y="1559708"/>
            <a:ext cx="3322800" cy="540000"/>
          </a:xfrm>
          <a:prstGeom prst="rect">
            <a:avLst/>
          </a:prstGeom>
          <a:solidFill>
            <a:schemeClr val="tx2"/>
          </a:solidFill>
        </p:spPr>
        <p:txBody>
          <a:bodyPr anchor="ctr"/>
          <a:lstStyle>
            <a:lvl1pPr algn="ctr">
              <a:defRPr sz="1600">
                <a:solidFill>
                  <a:schemeClr val="bg1"/>
                </a:solidFill>
              </a:defRPr>
            </a:lvl1pPr>
          </a:lstStyle>
          <a:p>
            <a:pPr lvl="0"/>
            <a:r>
              <a:rPr lang="en-US" dirty="0"/>
              <a:t>Column title</a:t>
            </a:r>
          </a:p>
        </p:txBody>
      </p:sp>
      <p:sp>
        <p:nvSpPr>
          <p:cNvPr id="2" name="Footer Placeholder 1">
            <a:extLst>
              <a:ext uri="{FF2B5EF4-FFF2-40B4-BE49-F238E27FC236}">
                <a16:creationId xmlns:a16="http://schemas.microsoft.com/office/drawing/2014/main" id="{E8D72FA1-A2EB-4DE1-A8BC-06D72F176568}"/>
              </a:ext>
            </a:extLst>
          </p:cNvPr>
          <p:cNvSpPr>
            <a:spLocks noGrp="1"/>
          </p:cNvSpPr>
          <p:nvPr>
            <p:ph type="ftr" sz="quarter" idx="47"/>
          </p:nvPr>
        </p:nvSpPr>
        <p:spPr/>
        <p:txBody>
          <a:bodyPr/>
          <a:lstStyle/>
          <a:p>
            <a:r>
              <a:rPr lang="en-AU" spc="-10">
                <a:solidFill>
                  <a:schemeClr val="accent4"/>
                </a:solidFill>
              </a:rPr>
              <a:t>Copyright 2019 Baker Hughes Company LLC. All rights reserved.</a:t>
            </a:r>
            <a:endParaRPr lang="en-US" spc="-10" dirty="0">
              <a:solidFill>
                <a:schemeClr val="accent4"/>
              </a:solidFill>
            </a:endParaRPr>
          </a:p>
        </p:txBody>
      </p:sp>
    </p:spTree>
    <p:extLst>
      <p:ext uri="{BB962C8B-B14F-4D97-AF65-F5344CB8AC3E}">
        <p14:creationId xmlns:p14="http://schemas.microsoft.com/office/powerpoint/2010/main" val="1228325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4-column text + image">
    <p:spTree>
      <p:nvGrpSpPr>
        <p:cNvPr id="1" name=""/>
        <p:cNvGrpSpPr/>
        <p:nvPr/>
      </p:nvGrpSpPr>
      <p:grpSpPr>
        <a:xfrm>
          <a:off x="0" y="0"/>
          <a:ext cx="0" cy="0"/>
          <a:chOff x="0" y="0"/>
          <a:chExt cx="0" cy="0"/>
        </a:xfrm>
      </p:grpSpPr>
      <p:sp>
        <p:nvSpPr>
          <p:cNvPr id="18" name="Text Placeholder 9">
            <a:extLst>
              <a:ext uri="{FF2B5EF4-FFF2-40B4-BE49-F238E27FC236}">
                <a16:creationId xmlns:a16="http://schemas.microsoft.com/office/drawing/2014/main" id="{8B7FFF9E-6CB1-6A44-A57A-41A01129B1FE}"/>
              </a:ext>
            </a:extLst>
          </p:cNvPr>
          <p:cNvSpPr>
            <a:spLocks noGrp="1"/>
          </p:cNvSpPr>
          <p:nvPr>
            <p:ph type="body" sz="quarter" idx="13" hasCustomPrompt="1"/>
          </p:nvPr>
        </p:nvSpPr>
        <p:spPr>
          <a:xfrm>
            <a:off x="540000" y="4078800"/>
            <a:ext cx="2595600" cy="1620000"/>
          </a:xfrm>
          <a:prstGeom prst="rect">
            <a:avLst/>
          </a:prstGeom>
        </p:spPr>
        <p:txBody>
          <a:bodyPr/>
          <a:lstStyle>
            <a:lvl1pPr>
              <a:defRPr/>
            </a:lvl1pPr>
            <a:lvl2pPr>
              <a:defRPr/>
            </a:lvl2pPr>
            <a:lvl3pPr>
              <a:defRPr/>
            </a:lvl3pPr>
          </a:lstStyle>
          <a:p>
            <a:pPr lvl="1"/>
            <a:r>
              <a:rPr lang="en-US" dirty="0"/>
              <a:t>Body text</a:t>
            </a:r>
          </a:p>
          <a:p>
            <a:pPr lvl="2"/>
            <a:r>
              <a:rPr lang="en-US" dirty="0"/>
              <a:t>Bullet</a:t>
            </a:r>
          </a:p>
        </p:txBody>
      </p:sp>
      <p:sp>
        <p:nvSpPr>
          <p:cNvPr id="19" name="Text Placeholder 9">
            <a:extLst>
              <a:ext uri="{FF2B5EF4-FFF2-40B4-BE49-F238E27FC236}">
                <a16:creationId xmlns:a16="http://schemas.microsoft.com/office/drawing/2014/main" id="{CAF5B82F-C4B1-2042-8307-32852E71BC5E}"/>
              </a:ext>
            </a:extLst>
          </p:cNvPr>
          <p:cNvSpPr>
            <a:spLocks noGrp="1"/>
          </p:cNvSpPr>
          <p:nvPr>
            <p:ph type="body" sz="quarter" idx="35" hasCustomPrompt="1"/>
          </p:nvPr>
        </p:nvSpPr>
        <p:spPr>
          <a:xfrm>
            <a:off x="3377871" y="4078800"/>
            <a:ext cx="2595600" cy="1620000"/>
          </a:xfrm>
          <a:prstGeom prst="rect">
            <a:avLst/>
          </a:prstGeom>
        </p:spPr>
        <p:txBody>
          <a:bodyPr/>
          <a:lstStyle>
            <a:lvl1pPr>
              <a:defRPr/>
            </a:lvl1pPr>
            <a:lvl2pPr>
              <a:defRPr/>
            </a:lvl2pPr>
            <a:lvl3pPr>
              <a:defRPr/>
            </a:lvl3pPr>
          </a:lstStyle>
          <a:p>
            <a:pPr lvl="1"/>
            <a:r>
              <a:rPr lang="en-US" dirty="0"/>
              <a:t>Body text</a:t>
            </a:r>
          </a:p>
          <a:p>
            <a:pPr lvl="2"/>
            <a:r>
              <a:rPr lang="en-US" dirty="0"/>
              <a:t>Bullet</a:t>
            </a:r>
          </a:p>
        </p:txBody>
      </p:sp>
      <p:sp>
        <p:nvSpPr>
          <p:cNvPr id="20" name="Text Placeholder 9">
            <a:extLst>
              <a:ext uri="{FF2B5EF4-FFF2-40B4-BE49-F238E27FC236}">
                <a16:creationId xmlns:a16="http://schemas.microsoft.com/office/drawing/2014/main" id="{3BB99382-C4A4-8F4C-A7B1-37416B7748D2}"/>
              </a:ext>
            </a:extLst>
          </p:cNvPr>
          <p:cNvSpPr>
            <a:spLocks noGrp="1"/>
          </p:cNvSpPr>
          <p:nvPr>
            <p:ph type="body" sz="quarter" idx="36" hasCustomPrompt="1"/>
          </p:nvPr>
        </p:nvSpPr>
        <p:spPr>
          <a:xfrm>
            <a:off x="6215742" y="4078800"/>
            <a:ext cx="2595600" cy="1620000"/>
          </a:xfrm>
          <a:prstGeom prst="rect">
            <a:avLst/>
          </a:prstGeom>
        </p:spPr>
        <p:txBody>
          <a:bodyPr/>
          <a:lstStyle>
            <a:lvl1pPr>
              <a:defRPr/>
            </a:lvl1pPr>
            <a:lvl2pPr>
              <a:defRPr/>
            </a:lvl2pPr>
            <a:lvl3pPr>
              <a:defRPr/>
            </a:lvl3pPr>
          </a:lstStyle>
          <a:p>
            <a:pPr lvl="1"/>
            <a:r>
              <a:rPr lang="en-US" dirty="0"/>
              <a:t>Body text</a:t>
            </a:r>
          </a:p>
          <a:p>
            <a:pPr lvl="2"/>
            <a:r>
              <a:rPr lang="en-US" dirty="0"/>
              <a:t>Bullet</a:t>
            </a:r>
          </a:p>
        </p:txBody>
      </p:sp>
      <p:sp>
        <p:nvSpPr>
          <p:cNvPr id="21" name="Text Placeholder 9">
            <a:extLst>
              <a:ext uri="{FF2B5EF4-FFF2-40B4-BE49-F238E27FC236}">
                <a16:creationId xmlns:a16="http://schemas.microsoft.com/office/drawing/2014/main" id="{D98AE347-29B0-634C-A11B-707DEA866BF3}"/>
              </a:ext>
            </a:extLst>
          </p:cNvPr>
          <p:cNvSpPr>
            <a:spLocks noGrp="1"/>
          </p:cNvSpPr>
          <p:nvPr>
            <p:ph type="body" sz="quarter" idx="37" hasCustomPrompt="1"/>
          </p:nvPr>
        </p:nvSpPr>
        <p:spPr>
          <a:xfrm>
            <a:off x="9053612" y="4078800"/>
            <a:ext cx="2595600" cy="1620000"/>
          </a:xfrm>
          <a:prstGeom prst="rect">
            <a:avLst/>
          </a:prstGeom>
        </p:spPr>
        <p:txBody>
          <a:bodyPr/>
          <a:lstStyle>
            <a:lvl1pPr>
              <a:defRPr/>
            </a:lvl1pPr>
            <a:lvl2pPr>
              <a:defRPr/>
            </a:lvl2pPr>
            <a:lvl3pPr>
              <a:defRPr/>
            </a:lvl3pPr>
          </a:lstStyle>
          <a:p>
            <a:pPr lvl="1"/>
            <a:r>
              <a:rPr lang="en-US" dirty="0"/>
              <a:t>Body text</a:t>
            </a:r>
          </a:p>
          <a:p>
            <a:pPr lvl="2"/>
            <a:r>
              <a:rPr lang="en-US" dirty="0"/>
              <a:t>Bullet</a:t>
            </a:r>
          </a:p>
        </p:txBody>
      </p:sp>
      <p:sp>
        <p:nvSpPr>
          <p:cNvPr id="6" name="Slide Number Placeholder 5">
            <a:extLst>
              <a:ext uri="{FF2B5EF4-FFF2-40B4-BE49-F238E27FC236}">
                <a16:creationId xmlns:a16="http://schemas.microsoft.com/office/drawing/2014/main" id="{98E6AE02-8109-F541-B5B5-9AFA5637FEC1}"/>
              </a:ext>
            </a:extLst>
          </p:cNvPr>
          <p:cNvSpPr>
            <a:spLocks noGrp="1"/>
          </p:cNvSpPr>
          <p:nvPr>
            <p:ph type="sldNum" sz="quarter" idx="39"/>
          </p:nvPr>
        </p:nvSpPr>
        <p:spPr/>
        <p:txBody>
          <a:bodyPr/>
          <a:lstStyle/>
          <a:p>
            <a:fld id="{00E6A5BD-C011-4A45-AA3A-201790FB7F2B}" type="slidenum">
              <a:rPr lang="en-CA" smtClean="0"/>
              <a:pPr/>
              <a:t>‹#›</a:t>
            </a:fld>
            <a:endParaRPr lang="en-CA" dirty="0"/>
          </a:p>
        </p:txBody>
      </p:sp>
      <p:sp>
        <p:nvSpPr>
          <p:cNvPr id="7" name="Title 6">
            <a:extLst>
              <a:ext uri="{FF2B5EF4-FFF2-40B4-BE49-F238E27FC236}">
                <a16:creationId xmlns:a16="http://schemas.microsoft.com/office/drawing/2014/main" id="{95F833E4-F299-DC4B-B8FF-F6B08D7D913C}"/>
              </a:ext>
            </a:extLst>
          </p:cNvPr>
          <p:cNvSpPr>
            <a:spLocks noGrp="1"/>
          </p:cNvSpPr>
          <p:nvPr>
            <p:ph type="title" hasCustomPrompt="1"/>
          </p:nvPr>
        </p:nvSpPr>
        <p:spPr>
          <a:xfrm>
            <a:off x="540000" y="630000"/>
            <a:ext cx="11109600" cy="455509"/>
          </a:xfrm>
        </p:spPr>
        <p:txBody>
          <a:bodyPr/>
          <a:lstStyle>
            <a:lvl1pPr>
              <a:defRPr>
                <a:solidFill>
                  <a:schemeClr val="accent2"/>
                </a:solidFill>
              </a:defRPr>
            </a:lvl1pPr>
          </a:lstStyle>
          <a:p>
            <a:r>
              <a:rPr lang="en-US" dirty="0"/>
              <a:t>Slide title</a:t>
            </a:r>
          </a:p>
        </p:txBody>
      </p:sp>
      <p:sp>
        <p:nvSpPr>
          <p:cNvPr id="22" name="Picture Placeholder 8">
            <a:extLst>
              <a:ext uri="{FF2B5EF4-FFF2-40B4-BE49-F238E27FC236}">
                <a16:creationId xmlns:a16="http://schemas.microsoft.com/office/drawing/2014/main" id="{67CD5BC8-841B-AF4E-AA3B-3251F6286F75}"/>
              </a:ext>
            </a:extLst>
          </p:cNvPr>
          <p:cNvSpPr>
            <a:spLocks noGrp="1"/>
          </p:cNvSpPr>
          <p:nvPr>
            <p:ph type="pic" sz="quarter" idx="40" hasCustomPrompt="1"/>
          </p:nvPr>
        </p:nvSpPr>
        <p:spPr>
          <a:xfrm>
            <a:off x="539612" y="2098800"/>
            <a:ext cx="2595600" cy="1620000"/>
          </a:xfrm>
          <a:prstGeom prst="rect">
            <a:avLst/>
          </a:prstGeom>
          <a:solidFill>
            <a:schemeClr val="accent5"/>
          </a:solidFill>
        </p:spPr>
        <p:txBody>
          <a:bodyPr anchor="ctr"/>
          <a:lstStyle>
            <a:lvl1pPr algn="ctr">
              <a:defRPr sz="1400" b="0">
                <a:solidFill>
                  <a:schemeClr val="bg1"/>
                </a:solidFill>
                <a:latin typeface="+mn-lt"/>
              </a:defRPr>
            </a:lvl1pPr>
          </a:lstStyle>
          <a:p>
            <a:r>
              <a:rPr lang="en-US" dirty="0"/>
              <a:t>Picture</a:t>
            </a:r>
          </a:p>
        </p:txBody>
      </p:sp>
      <p:sp>
        <p:nvSpPr>
          <p:cNvPr id="23" name="Picture Placeholder 8">
            <a:extLst>
              <a:ext uri="{FF2B5EF4-FFF2-40B4-BE49-F238E27FC236}">
                <a16:creationId xmlns:a16="http://schemas.microsoft.com/office/drawing/2014/main" id="{AF3285C2-D53D-6944-9FE6-AC145C61AC46}"/>
              </a:ext>
            </a:extLst>
          </p:cNvPr>
          <p:cNvSpPr>
            <a:spLocks noGrp="1"/>
          </p:cNvSpPr>
          <p:nvPr>
            <p:ph type="pic" sz="quarter" idx="41" hasCustomPrompt="1"/>
          </p:nvPr>
        </p:nvSpPr>
        <p:spPr>
          <a:xfrm>
            <a:off x="3377612" y="2098800"/>
            <a:ext cx="2595600" cy="1620000"/>
          </a:xfrm>
          <a:prstGeom prst="rect">
            <a:avLst/>
          </a:prstGeom>
          <a:solidFill>
            <a:schemeClr val="accent5"/>
          </a:solidFill>
        </p:spPr>
        <p:txBody>
          <a:bodyPr anchor="ctr"/>
          <a:lstStyle>
            <a:lvl1pPr algn="ctr">
              <a:defRPr sz="1400" b="0">
                <a:solidFill>
                  <a:schemeClr val="bg1"/>
                </a:solidFill>
                <a:latin typeface="+mn-lt"/>
              </a:defRPr>
            </a:lvl1pPr>
          </a:lstStyle>
          <a:p>
            <a:r>
              <a:rPr lang="en-US" dirty="0"/>
              <a:t>Picture</a:t>
            </a:r>
          </a:p>
        </p:txBody>
      </p:sp>
      <p:sp>
        <p:nvSpPr>
          <p:cNvPr id="24" name="Picture Placeholder 8">
            <a:extLst>
              <a:ext uri="{FF2B5EF4-FFF2-40B4-BE49-F238E27FC236}">
                <a16:creationId xmlns:a16="http://schemas.microsoft.com/office/drawing/2014/main" id="{22633D8B-8D76-F646-98F0-10F1CA0B6FC7}"/>
              </a:ext>
            </a:extLst>
          </p:cNvPr>
          <p:cNvSpPr>
            <a:spLocks noGrp="1"/>
          </p:cNvSpPr>
          <p:nvPr>
            <p:ph type="pic" sz="quarter" idx="42" hasCustomPrompt="1"/>
          </p:nvPr>
        </p:nvSpPr>
        <p:spPr>
          <a:xfrm>
            <a:off x="6215612" y="2098800"/>
            <a:ext cx="2595600" cy="1620000"/>
          </a:xfrm>
          <a:prstGeom prst="rect">
            <a:avLst/>
          </a:prstGeom>
          <a:solidFill>
            <a:schemeClr val="accent5"/>
          </a:solidFill>
        </p:spPr>
        <p:txBody>
          <a:bodyPr anchor="ctr"/>
          <a:lstStyle>
            <a:lvl1pPr algn="ctr">
              <a:defRPr sz="1400" b="0">
                <a:solidFill>
                  <a:schemeClr val="bg1"/>
                </a:solidFill>
                <a:latin typeface="+mn-lt"/>
              </a:defRPr>
            </a:lvl1pPr>
          </a:lstStyle>
          <a:p>
            <a:r>
              <a:rPr lang="en-US" dirty="0"/>
              <a:t>Picture</a:t>
            </a:r>
          </a:p>
        </p:txBody>
      </p:sp>
      <p:sp>
        <p:nvSpPr>
          <p:cNvPr id="25" name="Picture Placeholder 8">
            <a:extLst>
              <a:ext uri="{FF2B5EF4-FFF2-40B4-BE49-F238E27FC236}">
                <a16:creationId xmlns:a16="http://schemas.microsoft.com/office/drawing/2014/main" id="{1ECBA903-36E1-8D40-828B-9E44A623C09F}"/>
              </a:ext>
            </a:extLst>
          </p:cNvPr>
          <p:cNvSpPr>
            <a:spLocks noGrp="1"/>
          </p:cNvSpPr>
          <p:nvPr>
            <p:ph type="pic" sz="quarter" idx="43" hasCustomPrompt="1"/>
          </p:nvPr>
        </p:nvSpPr>
        <p:spPr>
          <a:xfrm>
            <a:off x="9053612" y="2098800"/>
            <a:ext cx="2595600" cy="1620000"/>
          </a:xfrm>
          <a:prstGeom prst="rect">
            <a:avLst/>
          </a:prstGeom>
          <a:solidFill>
            <a:schemeClr val="accent5"/>
          </a:solidFill>
        </p:spPr>
        <p:txBody>
          <a:bodyPr anchor="ctr"/>
          <a:lstStyle>
            <a:lvl1pPr algn="ctr">
              <a:defRPr sz="1400" b="0">
                <a:solidFill>
                  <a:schemeClr val="bg1"/>
                </a:solidFill>
                <a:latin typeface="+mn-lt"/>
              </a:defRPr>
            </a:lvl1pPr>
          </a:lstStyle>
          <a:p>
            <a:r>
              <a:rPr lang="en-US" dirty="0"/>
              <a:t>Picture</a:t>
            </a:r>
          </a:p>
        </p:txBody>
      </p:sp>
      <p:sp>
        <p:nvSpPr>
          <p:cNvPr id="26" name="Text Placeholder 6">
            <a:extLst>
              <a:ext uri="{FF2B5EF4-FFF2-40B4-BE49-F238E27FC236}">
                <a16:creationId xmlns:a16="http://schemas.microsoft.com/office/drawing/2014/main" id="{1A976FFB-F50E-784B-A5E5-A3EC3114A35B}"/>
              </a:ext>
            </a:extLst>
          </p:cNvPr>
          <p:cNvSpPr>
            <a:spLocks noGrp="1"/>
          </p:cNvSpPr>
          <p:nvPr>
            <p:ph type="body" sz="quarter" idx="20" hasCustomPrompt="1"/>
          </p:nvPr>
        </p:nvSpPr>
        <p:spPr>
          <a:xfrm>
            <a:off x="539612" y="1559708"/>
            <a:ext cx="2595600" cy="540000"/>
          </a:xfrm>
          <a:prstGeom prst="rect">
            <a:avLst/>
          </a:prstGeom>
          <a:solidFill>
            <a:schemeClr val="tx2"/>
          </a:solidFill>
        </p:spPr>
        <p:txBody>
          <a:bodyPr anchor="ctr"/>
          <a:lstStyle>
            <a:lvl1pPr algn="ctr">
              <a:defRPr sz="1600">
                <a:solidFill>
                  <a:schemeClr val="bg1"/>
                </a:solidFill>
              </a:defRPr>
            </a:lvl1pPr>
          </a:lstStyle>
          <a:p>
            <a:pPr lvl="0"/>
            <a:r>
              <a:rPr lang="en-US" dirty="0"/>
              <a:t>Column title</a:t>
            </a:r>
          </a:p>
        </p:txBody>
      </p:sp>
      <p:sp>
        <p:nvSpPr>
          <p:cNvPr id="27" name="Text Placeholder 6">
            <a:extLst>
              <a:ext uri="{FF2B5EF4-FFF2-40B4-BE49-F238E27FC236}">
                <a16:creationId xmlns:a16="http://schemas.microsoft.com/office/drawing/2014/main" id="{86A31B76-ACDE-FD42-8C92-DA1189E36299}"/>
              </a:ext>
            </a:extLst>
          </p:cNvPr>
          <p:cNvSpPr>
            <a:spLocks noGrp="1"/>
          </p:cNvSpPr>
          <p:nvPr>
            <p:ph type="body" sz="quarter" idx="44" hasCustomPrompt="1"/>
          </p:nvPr>
        </p:nvSpPr>
        <p:spPr>
          <a:xfrm>
            <a:off x="3377741" y="1559708"/>
            <a:ext cx="2595600" cy="540000"/>
          </a:xfrm>
          <a:prstGeom prst="rect">
            <a:avLst/>
          </a:prstGeom>
          <a:solidFill>
            <a:schemeClr val="tx2"/>
          </a:solidFill>
        </p:spPr>
        <p:txBody>
          <a:bodyPr anchor="ctr"/>
          <a:lstStyle>
            <a:lvl1pPr algn="ctr">
              <a:defRPr sz="1600">
                <a:solidFill>
                  <a:schemeClr val="bg1"/>
                </a:solidFill>
              </a:defRPr>
            </a:lvl1pPr>
          </a:lstStyle>
          <a:p>
            <a:pPr lvl="0"/>
            <a:r>
              <a:rPr lang="en-US" dirty="0"/>
              <a:t>Column title</a:t>
            </a:r>
          </a:p>
        </p:txBody>
      </p:sp>
      <p:sp>
        <p:nvSpPr>
          <p:cNvPr id="28" name="Text Placeholder 6">
            <a:extLst>
              <a:ext uri="{FF2B5EF4-FFF2-40B4-BE49-F238E27FC236}">
                <a16:creationId xmlns:a16="http://schemas.microsoft.com/office/drawing/2014/main" id="{D3321DEC-DA6B-584D-8172-80D22DEFA37F}"/>
              </a:ext>
            </a:extLst>
          </p:cNvPr>
          <p:cNvSpPr>
            <a:spLocks noGrp="1"/>
          </p:cNvSpPr>
          <p:nvPr>
            <p:ph type="body" sz="quarter" idx="45" hasCustomPrompt="1"/>
          </p:nvPr>
        </p:nvSpPr>
        <p:spPr>
          <a:xfrm>
            <a:off x="6215870" y="1559708"/>
            <a:ext cx="2595600" cy="540000"/>
          </a:xfrm>
          <a:prstGeom prst="rect">
            <a:avLst/>
          </a:prstGeom>
          <a:solidFill>
            <a:schemeClr val="tx2"/>
          </a:solidFill>
        </p:spPr>
        <p:txBody>
          <a:bodyPr anchor="ctr"/>
          <a:lstStyle>
            <a:lvl1pPr algn="ctr">
              <a:defRPr sz="1600">
                <a:solidFill>
                  <a:schemeClr val="bg1"/>
                </a:solidFill>
              </a:defRPr>
            </a:lvl1pPr>
          </a:lstStyle>
          <a:p>
            <a:pPr lvl="0"/>
            <a:r>
              <a:rPr lang="en-US" dirty="0"/>
              <a:t>Column title</a:t>
            </a:r>
          </a:p>
        </p:txBody>
      </p:sp>
      <p:sp>
        <p:nvSpPr>
          <p:cNvPr id="29" name="Text Placeholder 6">
            <a:extLst>
              <a:ext uri="{FF2B5EF4-FFF2-40B4-BE49-F238E27FC236}">
                <a16:creationId xmlns:a16="http://schemas.microsoft.com/office/drawing/2014/main" id="{235751F1-708F-6A41-8879-5FC5B0DD0EAA}"/>
              </a:ext>
            </a:extLst>
          </p:cNvPr>
          <p:cNvSpPr>
            <a:spLocks noGrp="1"/>
          </p:cNvSpPr>
          <p:nvPr>
            <p:ph type="body" sz="quarter" idx="46" hasCustomPrompt="1"/>
          </p:nvPr>
        </p:nvSpPr>
        <p:spPr>
          <a:xfrm>
            <a:off x="9054000" y="1559708"/>
            <a:ext cx="2595600" cy="540000"/>
          </a:xfrm>
          <a:prstGeom prst="rect">
            <a:avLst/>
          </a:prstGeom>
          <a:solidFill>
            <a:schemeClr val="tx2"/>
          </a:solidFill>
        </p:spPr>
        <p:txBody>
          <a:bodyPr anchor="ctr"/>
          <a:lstStyle>
            <a:lvl1pPr algn="ctr">
              <a:defRPr sz="1600">
                <a:solidFill>
                  <a:schemeClr val="bg1"/>
                </a:solidFill>
              </a:defRPr>
            </a:lvl1pPr>
          </a:lstStyle>
          <a:p>
            <a:pPr lvl="0"/>
            <a:r>
              <a:rPr lang="en-US" dirty="0"/>
              <a:t>Column title</a:t>
            </a:r>
          </a:p>
        </p:txBody>
      </p:sp>
      <p:sp>
        <p:nvSpPr>
          <p:cNvPr id="2" name="Footer Placeholder 1">
            <a:extLst>
              <a:ext uri="{FF2B5EF4-FFF2-40B4-BE49-F238E27FC236}">
                <a16:creationId xmlns:a16="http://schemas.microsoft.com/office/drawing/2014/main" id="{93F62A59-7F23-48A9-A24D-A1ABFE34D3DB}"/>
              </a:ext>
            </a:extLst>
          </p:cNvPr>
          <p:cNvSpPr>
            <a:spLocks noGrp="1"/>
          </p:cNvSpPr>
          <p:nvPr>
            <p:ph type="ftr" sz="quarter" idx="47"/>
          </p:nvPr>
        </p:nvSpPr>
        <p:spPr/>
        <p:txBody>
          <a:bodyPr/>
          <a:lstStyle/>
          <a:p>
            <a:r>
              <a:rPr lang="en-AU" spc="-10">
                <a:solidFill>
                  <a:schemeClr val="accent4"/>
                </a:solidFill>
              </a:rPr>
              <a:t>Copyright 2019 Baker Hughes Company LLC. All rights reserved.</a:t>
            </a:r>
            <a:endParaRPr lang="en-US" spc="-10" dirty="0">
              <a:solidFill>
                <a:schemeClr val="accent4"/>
              </a:solidFill>
            </a:endParaRPr>
          </a:p>
        </p:txBody>
      </p:sp>
    </p:spTree>
    <p:extLst>
      <p:ext uri="{BB962C8B-B14F-4D97-AF65-F5344CB8AC3E}">
        <p14:creationId xmlns:p14="http://schemas.microsoft.com/office/powerpoint/2010/main" val="39821910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column text with core shape">
    <p:bg>
      <p:bgPr>
        <a:solidFill>
          <a:schemeClr val="tx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B2B8AD0-69FC-EF49-9261-46FC888EF7D3}"/>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1862933"/>
            <a:ext cx="12188825" cy="5002497"/>
          </a:xfrm>
          <a:prstGeom prst="rect">
            <a:avLst/>
          </a:prstGeom>
        </p:spPr>
      </p:pic>
      <p:sp>
        <p:nvSpPr>
          <p:cNvPr id="18" name="Rectangle 17">
            <a:extLst>
              <a:ext uri="{FF2B5EF4-FFF2-40B4-BE49-F238E27FC236}">
                <a16:creationId xmlns:a16="http://schemas.microsoft.com/office/drawing/2014/main" id="{BFE6CD86-C57A-6D4D-8868-B67F0A270A3F}"/>
              </a:ext>
            </a:extLst>
          </p:cNvPr>
          <p:cNvSpPr/>
          <p:nvPr userDrawn="1"/>
        </p:nvSpPr>
        <p:spPr>
          <a:xfrm>
            <a:off x="539612" y="1559708"/>
            <a:ext cx="5040000" cy="4140000"/>
          </a:xfrm>
          <a:prstGeom prst="rect">
            <a:avLst/>
          </a:prstGeom>
          <a:solidFill>
            <a:schemeClr val="bg1"/>
          </a:solidFill>
          <a:ln w="952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8B710D28-A266-E249-8501-607AD7E37BD4}"/>
              </a:ext>
            </a:extLst>
          </p:cNvPr>
          <p:cNvSpPr/>
          <p:nvPr userDrawn="1"/>
        </p:nvSpPr>
        <p:spPr>
          <a:xfrm>
            <a:off x="6609212" y="1559708"/>
            <a:ext cx="5040000" cy="4140000"/>
          </a:xfrm>
          <a:prstGeom prst="rect">
            <a:avLst/>
          </a:prstGeom>
          <a:solidFill>
            <a:schemeClr val="bg1"/>
          </a:solidFill>
          <a:ln w="952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 Placeholder 9">
            <a:extLst>
              <a:ext uri="{FF2B5EF4-FFF2-40B4-BE49-F238E27FC236}">
                <a16:creationId xmlns:a16="http://schemas.microsoft.com/office/drawing/2014/main" id="{1E675AA1-11F2-6E46-BE9B-7F62136C8CCC}"/>
              </a:ext>
            </a:extLst>
          </p:cNvPr>
          <p:cNvSpPr>
            <a:spLocks noGrp="1"/>
          </p:cNvSpPr>
          <p:nvPr>
            <p:ph type="body" sz="quarter" idx="15" hasCustomPrompt="1"/>
          </p:nvPr>
        </p:nvSpPr>
        <p:spPr>
          <a:xfrm>
            <a:off x="899612" y="1919708"/>
            <a:ext cx="4320000" cy="1800000"/>
          </a:xfrm>
          <a:prstGeom prst="rect">
            <a:avLst/>
          </a:prstGeom>
        </p:spPr>
        <p:txBody>
          <a:bodyPr/>
          <a:lstStyle>
            <a:lvl1pPr>
              <a:defRPr/>
            </a:lvl1pPr>
            <a:lvl2pPr>
              <a:defRPr/>
            </a:lvl2pPr>
            <a:lvl3pPr>
              <a:defRPr/>
            </a:lvl3pPr>
          </a:lstStyle>
          <a:p>
            <a:pPr lvl="0"/>
            <a:r>
              <a:rPr lang="en-US" dirty="0"/>
              <a:t>Subhead</a:t>
            </a:r>
          </a:p>
          <a:p>
            <a:pPr lvl="1"/>
            <a:r>
              <a:rPr lang="en-US" dirty="0"/>
              <a:t>Body text</a:t>
            </a:r>
          </a:p>
          <a:p>
            <a:pPr lvl="2"/>
            <a:r>
              <a:rPr lang="en-US" dirty="0"/>
              <a:t>Bullet</a:t>
            </a:r>
          </a:p>
        </p:txBody>
      </p:sp>
      <p:sp>
        <p:nvSpPr>
          <p:cNvPr id="21" name="Text Placeholder 9">
            <a:extLst>
              <a:ext uri="{FF2B5EF4-FFF2-40B4-BE49-F238E27FC236}">
                <a16:creationId xmlns:a16="http://schemas.microsoft.com/office/drawing/2014/main" id="{F8E294CD-00A3-3B45-9B94-98E59514EE3D}"/>
              </a:ext>
            </a:extLst>
          </p:cNvPr>
          <p:cNvSpPr>
            <a:spLocks noGrp="1"/>
          </p:cNvSpPr>
          <p:nvPr>
            <p:ph type="body" sz="quarter" idx="16" hasCustomPrompt="1"/>
          </p:nvPr>
        </p:nvSpPr>
        <p:spPr>
          <a:xfrm>
            <a:off x="6969212" y="1919708"/>
            <a:ext cx="4320000" cy="1800000"/>
          </a:xfrm>
          <a:prstGeom prst="rect">
            <a:avLst/>
          </a:prstGeom>
        </p:spPr>
        <p:txBody>
          <a:bodyPr/>
          <a:lstStyle>
            <a:lvl1pPr>
              <a:defRPr/>
            </a:lvl1pPr>
            <a:lvl2pPr>
              <a:defRPr/>
            </a:lvl2pPr>
            <a:lvl3pPr>
              <a:defRPr/>
            </a:lvl3pPr>
          </a:lstStyle>
          <a:p>
            <a:pPr lvl="0"/>
            <a:r>
              <a:rPr lang="en-US" dirty="0"/>
              <a:t>Subhead</a:t>
            </a:r>
          </a:p>
          <a:p>
            <a:pPr lvl="1"/>
            <a:r>
              <a:rPr lang="en-US" dirty="0"/>
              <a:t>Body text</a:t>
            </a:r>
          </a:p>
          <a:p>
            <a:pPr lvl="2"/>
            <a:r>
              <a:rPr lang="en-US" dirty="0"/>
              <a:t>Bullet</a:t>
            </a:r>
          </a:p>
        </p:txBody>
      </p:sp>
      <p:sp>
        <p:nvSpPr>
          <p:cNvPr id="7" name="Slide Number Placeholder 6">
            <a:extLst>
              <a:ext uri="{FF2B5EF4-FFF2-40B4-BE49-F238E27FC236}">
                <a16:creationId xmlns:a16="http://schemas.microsoft.com/office/drawing/2014/main" id="{E92891AE-CEE5-354E-8B85-564881200EB5}"/>
              </a:ext>
            </a:extLst>
          </p:cNvPr>
          <p:cNvSpPr>
            <a:spLocks noGrp="1"/>
          </p:cNvSpPr>
          <p:nvPr>
            <p:ph type="sldNum" sz="quarter" idx="28"/>
          </p:nvPr>
        </p:nvSpPr>
        <p:spPr/>
        <p:txBody>
          <a:bodyPr/>
          <a:lstStyle/>
          <a:p>
            <a:fld id="{00E6A5BD-C011-4A45-AA3A-201790FB7F2B}" type="slidenum">
              <a:rPr lang="en-CA" smtClean="0"/>
              <a:pPr/>
              <a:t>‹#›</a:t>
            </a:fld>
            <a:endParaRPr lang="en-CA" dirty="0"/>
          </a:p>
        </p:txBody>
      </p:sp>
      <p:sp>
        <p:nvSpPr>
          <p:cNvPr id="8" name="Title 7">
            <a:extLst>
              <a:ext uri="{FF2B5EF4-FFF2-40B4-BE49-F238E27FC236}">
                <a16:creationId xmlns:a16="http://schemas.microsoft.com/office/drawing/2014/main" id="{2E9DF625-D8A7-9D48-98B1-D17318C22D79}"/>
              </a:ext>
            </a:extLst>
          </p:cNvPr>
          <p:cNvSpPr>
            <a:spLocks noGrp="1"/>
          </p:cNvSpPr>
          <p:nvPr>
            <p:ph type="title" hasCustomPrompt="1"/>
          </p:nvPr>
        </p:nvSpPr>
        <p:spPr/>
        <p:txBody>
          <a:bodyPr/>
          <a:lstStyle>
            <a:lvl1pPr>
              <a:defRPr>
                <a:solidFill>
                  <a:schemeClr val="bg1"/>
                </a:solidFill>
              </a:defRPr>
            </a:lvl1pPr>
          </a:lstStyle>
          <a:p>
            <a:r>
              <a:rPr lang="en-US" dirty="0"/>
              <a:t>Slide title</a:t>
            </a:r>
          </a:p>
        </p:txBody>
      </p:sp>
      <p:sp>
        <p:nvSpPr>
          <p:cNvPr id="16" name="Picture Placeholder 8">
            <a:extLst>
              <a:ext uri="{FF2B5EF4-FFF2-40B4-BE49-F238E27FC236}">
                <a16:creationId xmlns:a16="http://schemas.microsoft.com/office/drawing/2014/main" id="{68F6F35D-803B-A74B-A083-051A2A962B69}"/>
              </a:ext>
            </a:extLst>
          </p:cNvPr>
          <p:cNvSpPr>
            <a:spLocks noGrp="1"/>
          </p:cNvSpPr>
          <p:nvPr>
            <p:ph type="pic" sz="quarter" idx="39" hasCustomPrompt="1"/>
          </p:nvPr>
        </p:nvSpPr>
        <p:spPr>
          <a:xfrm>
            <a:off x="539612" y="4079708"/>
            <a:ext cx="5040000" cy="1620000"/>
          </a:xfrm>
          <a:prstGeom prst="rect">
            <a:avLst/>
          </a:prstGeom>
          <a:solidFill>
            <a:schemeClr val="accent5"/>
          </a:solidFill>
        </p:spPr>
        <p:txBody>
          <a:bodyPr anchor="ctr"/>
          <a:lstStyle>
            <a:lvl1pPr algn="ctr">
              <a:defRPr sz="1400" b="0">
                <a:solidFill>
                  <a:schemeClr val="bg1"/>
                </a:solidFill>
                <a:latin typeface="+mn-lt"/>
              </a:defRPr>
            </a:lvl1pPr>
          </a:lstStyle>
          <a:p>
            <a:r>
              <a:rPr lang="en-US" dirty="0"/>
              <a:t>Picture</a:t>
            </a:r>
          </a:p>
        </p:txBody>
      </p:sp>
      <p:sp>
        <p:nvSpPr>
          <p:cNvPr id="17" name="Picture Placeholder 8">
            <a:extLst>
              <a:ext uri="{FF2B5EF4-FFF2-40B4-BE49-F238E27FC236}">
                <a16:creationId xmlns:a16="http://schemas.microsoft.com/office/drawing/2014/main" id="{3FA207DE-62CD-B949-BD91-26F4572CA971}"/>
              </a:ext>
            </a:extLst>
          </p:cNvPr>
          <p:cNvSpPr>
            <a:spLocks noGrp="1"/>
          </p:cNvSpPr>
          <p:nvPr>
            <p:ph type="pic" sz="quarter" idx="40" hasCustomPrompt="1"/>
          </p:nvPr>
        </p:nvSpPr>
        <p:spPr>
          <a:xfrm>
            <a:off x="6609212" y="4079708"/>
            <a:ext cx="5040000" cy="1620000"/>
          </a:xfrm>
          <a:prstGeom prst="rect">
            <a:avLst/>
          </a:prstGeom>
          <a:solidFill>
            <a:schemeClr val="accent5"/>
          </a:solidFill>
        </p:spPr>
        <p:txBody>
          <a:bodyPr anchor="ctr"/>
          <a:lstStyle>
            <a:lvl1pPr algn="ctr">
              <a:defRPr sz="1400" b="0">
                <a:solidFill>
                  <a:schemeClr val="bg1"/>
                </a:solidFill>
                <a:latin typeface="+mn-lt"/>
              </a:defRPr>
            </a:lvl1pPr>
          </a:lstStyle>
          <a:p>
            <a:r>
              <a:rPr lang="en-US" dirty="0"/>
              <a:t>Picture</a:t>
            </a:r>
          </a:p>
        </p:txBody>
      </p:sp>
      <p:pic>
        <p:nvPicPr>
          <p:cNvPr id="13" name="Picture 12">
            <a:extLst>
              <a:ext uri="{FF2B5EF4-FFF2-40B4-BE49-F238E27FC236}">
                <a16:creationId xmlns:a16="http://schemas.microsoft.com/office/drawing/2014/main" id="{598C5C80-48F5-4705-81E3-99F18AEA114C}"/>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820412" y="6193899"/>
            <a:ext cx="1828800" cy="287748"/>
          </a:xfrm>
          <a:prstGeom prst="rect">
            <a:avLst/>
          </a:prstGeom>
        </p:spPr>
      </p:pic>
      <p:sp>
        <p:nvSpPr>
          <p:cNvPr id="2" name="Footer Placeholder 1">
            <a:extLst>
              <a:ext uri="{FF2B5EF4-FFF2-40B4-BE49-F238E27FC236}">
                <a16:creationId xmlns:a16="http://schemas.microsoft.com/office/drawing/2014/main" id="{F2E2313D-F2CE-40CB-B3F2-316C78D1FBF9}"/>
              </a:ext>
            </a:extLst>
          </p:cNvPr>
          <p:cNvSpPr>
            <a:spLocks noGrp="1"/>
          </p:cNvSpPr>
          <p:nvPr>
            <p:ph type="ftr" sz="quarter" idx="41"/>
          </p:nvPr>
        </p:nvSpPr>
        <p:spPr/>
        <p:txBody>
          <a:bodyPr/>
          <a:lstStyle/>
          <a:p>
            <a:r>
              <a:rPr lang="en-AU" spc="-10">
                <a:solidFill>
                  <a:schemeClr val="accent4"/>
                </a:solidFill>
              </a:rPr>
              <a:t>Copyright 2019 Baker Hughes Company LLC. All rights reserved.</a:t>
            </a:r>
            <a:endParaRPr lang="en-US" spc="-10" dirty="0">
              <a:solidFill>
                <a:schemeClr val="accent4"/>
              </a:solidFill>
            </a:endParaRPr>
          </a:p>
        </p:txBody>
      </p:sp>
    </p:spTree>
    <p:extLst>
      <p:ext uri="{BB962C8B-B14F-4D97-AF65-F5344CB8AC3E}">
        <p14:creationId xmlns:p14="http://schemas.microsoft.com/office/powerpoint/2010/main" val="1400957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column text with core shape">
    <p:bg>
      <p:bgPr>
        <a:solidFill>
          <a:schemeClr val="tx2"/>
        </a:solidFill>
        <a:effectLst/>
      </p:bgPr>
    </p:bg>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5C1245DC-9747-4149-A162-F29CA118ED3A}"/>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1862933"/>
            <a:ext cx="12188825" cy="5002497"/>
          </a:xfrm>
          <a:prstGeom prst="rect">
            <a:avLst/>
          </a:prstGeom>
        </p:spPr>
      </p:pic>
      <p:sp>
        <p:nvSpPr>
          <p:cNvPr id="24" name="Rectangle 23">
            <a:extLst>
              <a:ext uri="{FF2B5EF4-FFF2-40B4-BE49-F238E27FC236}">
                <a16:creationId xmlns:a16="http://schemas.microsoft.com/office/drawing/2014/main" id="{BFA48273-8E78-AC45-AB3F-B644EA8877CF}"/>
              </a:ext>
            </a:extLst>
          </p:cNvPr>
          <p:cNvSpPr/>
          <p:nvPr userDrawn="1"/>
        </p:nvSpPr>
        <p:spPr>
          <a:xfrm>
            <a:off x="539612" y="1559708"/>
            <a:ext cx="3322800" cy="4140000"/>
          </a:xfrm>
          <a:prstGeom prst="rect">
            <a:avLst/>
          </a:prstGeom>
          <a:solidFill>
            <a:schemeClr val="bg1"/>
          </a:solidFill>
          <a:ln w="952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 Placeholder 9">
            <a:extLst>
              <a:ext uri="{FF2B5EF4-FFF2-40B4-BE49-F238E27FC236}">
                <a16:creationId xmlns:a16="http://schemas.microsoft.com/office/drawing/2014/main" id="{DBB44F6E-428B-7C4B-85DD-0912AED6D38B}"/>
              </a:ext>
            </a:extLst>
          </p:cNvPr>
          <p:cNvSpPr>
            <a:spLocks noGrp="1"/>
          </p:cNvSpPr>
          <p:nvPr>
            <p:ph type="body" sz="quarter" idx="16" hasCustomPrompt="1"/>
          </p:nvPr>
        </p:nvSpPr>
        <p:spPr>
          <a:xfrm>
            <a:off x="899612" y="1919708"/>
            <a:ext cx="2602800" cy="1800000"/>
          </a:xfrm>
          <a:prstGeom prst="rect">
            <a:avLst/>
          </a:prstGeom>
        </p:spPr>
        <p:txBody>
          <a:bodyPr/>
          <a:lstStyle>
            <a:lvl1pPr>
              <a:defRPr/>
            </a:lvl1pPr>
            <a:lvl2pPr>
              <a:defRPr/>
            </a:lvl2pPr>
            <a:lvl3pPr>
              <a:defRPr/>
            </a:lvl3pPr>
          </a:lstStyle>
          <a:p>
            <a:pPr lvl="0"/>
            <a:r>
              <a:rPr lang="en-US" dirty="0"/>
              <a:t>Subhead</a:t>
            </a:r>
          </a:p>
          <a:p>
            <a:pPr lvl="1"/>
            <a:r>
              <a:rPr lang="en-US" dirty="0"/>
              <a:t>Body text</a:t>
            </a:r>
          </a:p>
          <a:p>
            <a:pPr lvl="2"/>
            <a:r>
              <a:rPr lang="en-US" dirty="0"/>
              <a:t>Bullet</a:t>
            </a:r>
          </a:p>
        </p:txBody>
      </p:sp>
      <p:sp>
        <p:nvSpPr>
          <p:cNvPr id="29" name="Rectangle 28">
            <a:extLst>
              <a:ext uri="{FF2B5EF4-FFF2-40B4-BE49-F238E27FC236}">
                <a16:creationId xmlns:a16="http://schemas.microsoft.com/office/drawing/2014/main" id="{2C40747A-4D6F-144F-9DBB-2F01EC6C912A}"/>
              </a:ext>
            </a:extLst>
          </p:cNvPr>
          <p:cNvSpPr/>
          <p:nvPr userDrawn="1"/>
        </p:nvSpPr>
        <p:spPr>
          <a:xfrm>
            <a:off x="4433012" y="1559708"/>
            <a:ext cx="3322800" cy="4140000"/>
          </a:xfrm>
          <a:prstGeom prst="rect">
            <a:avLst/>
          </a:prstGeom>
          <a:solidFill>
            <a:schemeClr val="bg1"/>
          </a:solidFill>
          <a:ln w="952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 Placeholder 9">
            <a:extLst>
              <a:ext uri="{FF2B5EF4-FFF2-40B4-BE49-F238E27FC236}">
                <a16:creationId xmlns:a16="http://schemas.microsoft.com/office/drawing/2014/main" id="{43304268-B9C4-E841-9E77-1CC78A70F94D}"/>
              </a:ext>
            </a:extLst>
          </p:cNvPr>
          <p:cNvSpPr>
            <a:spLocks noGrp="1"/>
          </p:cNvSpPr>
          <p:nvPr>
            <p:ph type="body" sz="quarter" idx="27" hasCustomPrompt="1"/>
          </p:nvPr>
        </p:nvSpPr>
        <p:spPr>
          <a:xfrm>
            <a:off x="4793012" y="1919708"/>
            <a:ext cx="2602800" cy="1800000"/>
          </a:xfrm>
          <a:prstGeom prst="rect">
            <a:avLst/>
          </a:prstGeom>
        </p:spPr>
        <p:txBody>
          <a:bodyPr/>
          <a:lstStyle>
            <a:lvl1pPr>
              <a:defRPr/>
            </a:lvl1pPr>
            <a:lvl2pPr>
              <a:defRPr/>
            </a:lvl2pPr>
            <a:lvl3pPr>
              <a:defRPr/>
            </a:lvl3pPr>
          </a:lstStyle>
          <a:p>
            <a:pPr lvl="0"/>
            <a:r>
              <a:rPr lang="en-US" dirty="0"/>
              <a:t>Subhead</a:t>
            </a:r>
          </a:p>
          <a:p>
            <a:pPr lvl="1"/>
            <a:r>
              <a:rPr lang="en-US" dirty="0"/>
              <a:t>Body text</a:t>
            </a:r>
          </a:p>
          <a:p>
            <a:pPr lvl="2"/>
            <a:r>
              <a:rPr lang="en-US" dirty="0"/>
              <a:t>Bullet</a:t>
            </a:r>
          </a:p>
        </p:txBody>
      </p:sp>
      <p:sp>
        <p:nvSpPr>
          <p:cNvPr id="32" name="Rectangle 31">
            <a:extLst>
              <a:ext uri="{FF2B5EF4-FFF2-40B4-BE49-F238E27FC236}">
                <a16:creationId xmlns:a16="http://schemas.microsoft.com/office/drawing/2014/main" id="{74429A07-502D-3948-9527-D4DF556A7E04}"/>
              </a:ext>
            </a:extLst>
          </p:cNvPr>
          <p:cNvSpPr/>
          <p:nvPr userDrawn="1"/>
        </p:nvSpPr>
        <p:spPr>
          <a:xfrm>
            <a:off x="8326412" y="1559708"/>
            <a:ext cx="3322800" cy="4140000"/>
          </a:xfrm>
          <a:prstGeom prst="rect">
            <a:avLst/>
          </a:prstGeom>
          <a:solidFill>
            <a:schemeClr val="bg1"/>
          </a:solidFill>
          <a:ln w="952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 Placeholder 9">
            <a:extLst>
              <a:ext uri="{FF2B5EF4-FFF2-40B4-BE49-F238E27FC236}">
                <a16:creationId xmlns:a16="http://schemas.microsoft.com/office/drawing/2014/main" id="{3A89C90E-125C-A44B-AA42-90411DE5650C}"/>
              </a:ext>
            </a:extLst>
          </p:cNvPr>
          <p:cNvSpPr>
            <a:spLocks noGrp="1"/>
          </p:cNvSpPr>
          <p:nvPr>
            <p:ph type="body" sz="quarter" idx="29" hasCustomPrompt="1"/>
          </p:nvPr>
        </p:nvSpPr>
        <p:spPr>
          <a:xfrm>
            <a:off x="8686412" y="1919708"/>
            <a:ext cx="2602800" cy="1800000"/>
          </a:xfrm>
          <a:prstGeom prst="rect">
            <a:avLst/>
          </a:prstGeom>
        </p:spPr>
        <p:txBody>
          <a:bodyPr/>
          <a:lstStyle>
            <a:lvl1pPr>
              <a:defRPr/>
            </a:lvl1pPr>
            <a:lvl2pPr>
              <a:defRPr/>
            </a:lvl2pPr>
            <a:lvl3pPr>
              <a:defRPr/>
            </a:lvl3pPr>
          </a:lstStyle>
          <a:p>
            <a:pPr lvl="0"/>
            <a:r>
              <a:rPr lang="en-US" dirty="0"/>
              <a:t>Subhead</a:t>
            </a:r>
          </a:p>
          <a:p>
            <a:pPr lvl="1"/>
            <a:r>
              <a:rPr lang="en-US" dirty="0"/>
              <a:t>Body text</a:t>
            </a:r>
          </a:p>
          <a:p>
            <a:pPr lvl="2"/>
            <a:r>
              <a:rPr lang="en-US" dirty="0"/>
              <a:t>Bullet</a:t>
            </a:r>
          </a:p>
        </p:txBody>
      </p:sp>
      <p:sp>
        <p:nvSpPr>
          <p:cNvPr id="6" name="Slide Number Placeholder 5">
            <a:extLst>
              <a:ext uri="{FF2B5EF4-FFF2-40B4-BE49-F238E27FC236}">
                <a16:creationId xmlns:a16="http://schemas.microsoft.com/office/drawing/2014/main" id="{625F275D-2589-904B-BE36-F01CDBD11855}"/>
              </a:ext>
            </a:extLst>
          </p:cNvPr>
          <p:cNvSpPr>
            <a:spLocks noGrp="1"/>
          </p:cNvSpPr>
          <p:nvPr>
            <p:ph type="sldNum" sz="quarter" idx="32"/>
          </p:nvPr>
        </p:nvSpPr>
        <p:spPr/>
        <p:txBody>
          <a:bodyPr/>
          <a:lstStyle/>
          <a:p>
            <a:fld id="{00E6A5BD-C011-4A45-AA3A-201790FB7F2B}" type="slidenum">
              <a:rPr lang="en-CA" smtClean="0"/>
              <a:pPr/>
              <a:t>‹#›</a:t>
            </a:fld>
            <a:endParaRPr lang="en-CA" dirty="0"/>
          </a:p>
        </p:txBody>
      </p:sp>
      <p:sp>
        <p:nvSpPr>
          <p:cNvPr id="7" name="Title 6">
            <a:extLst>
              <a:ext uri="{FF2B5EF4-FFF2-40B4-BE49-F238E27FC236}">
                <a16:creationId xmlns:a16="http://schemas.microsoft.com/office/drawing/2014/main" id="{5EC357CB-636E-5B47-9191-FFB6E2696BEC}"/>
              </a:ext>
            </a:extLst>
          </p:cNvPr>
          <p:cNvSpPr>
            <a:spLocks noGrp="1"/>
          </p:cNvSpPr>
          <p:nvPr>
            <p:ph type="title" hasCustomPrompt="1"/>
          </p:nvPr>
        </p:nvSpPr>
        <p:spPr/>
        <p:txBody>
          <a:bodyPr/>
          <a:lstStyle>
            <a:lvl1pPr>
              <a:defRPr>
                <a:solidFill>
                  <a:schemeClr val="bg1"/>
                </a:solidFill>
              </a:defRPr>
            </a:lvl1pPr>
          </a:lstStyle>
          <a:p>
            <a:r>
              <a:rPr lang="en-US" dirty="0"/>
              <a:t>Slide title</a:t>
            </a:r>
          </a:p>
        </p:txBody>
      </p:sp>
      <p:sp>
        <p:nvSpPr>
          <p:cNvPr id="19" name="Picture Placeholder 8">
            <a:extLst>
              <a:ext uri="{FF2B5EF4-FFF2-40B4-BE49-F238E27FC236}">
                <a16:creationId xmlns:a16="http://schemas.microsoft.com/office/drawing/2014/main" id="{13303FB7-9567-9647-82B4-0C8802B91CA7}"/>
              </a:ext>
            </a:extLst>
          </p:cNvPr>
          <p:cNvSpPr>
            <a:spLocks noGrp="1"/>
          </p:cNvSpPr>
          <p:nvPr>
            <p:ph type="pic" sz="quarter" idx="39" hasCustomPrompt="1"/>
          </p:nvPr>
        </p:nvSpPr>
        <p:spPr>
          <a:xfrm>
            <a:off x="539612" y="4079708"/>
            <a:ext cx="3322800" cy="1620000"/>
          </a:xfrm>
          <a:prstGeom prst="rect">
            <a:avLst/>
          </a:prstGeom>
          <a:solidFill>
            <a:schemeClr val="accent5"/>
          </a:solidFill>
        </p:spPr>
        <p:txBody>
          <a:bodyPr anchor="ctr"/>
          <a:lstStyle>
            <a:lvl1pPr algn="ctr">
              <a:defRPr sz="1400" b="0">
                <a:solidFill>
                  <a:schemeClr val="bg1"/>
                </a:solidFill>
                <a:latin typeface="+mn-lt"/>
              </a:defRPr>
            </a:lvl1pPr>
          </a:lstStyle>
          <a:p>
            <a:r>
              <a:rPr lang="en-US" dirty="0"/>
              <a:t>Picture</a:t>
            </a:r>
          </a:p>
        </p:txBody>
      </p:sp>
      <p:sp>
        <p:nvSpPr>
          <p:cNvPr id="20" name="Picture Placeholder 8">
            <a:extLst>
              <a:ext uri="{FF2B5EF4-FFF2-40B4-BE49-F238E27FC236}">
                <a16:creationId xmlns:a16="http://schemas.microsoft.com/office/drawing/2014/main" id="{B11381AE-B2E7-0E4E-9072-E06F2D0B3C81}"/>
              </a:ext>
            </a:extLst>
          </p:cNvPr>
          <p:cNvSpPr>
            <a:spLocks noGrp="1"/>
          </p:cNvSpPr>
          <p:nvPr>
            <p:ph type="pic" sz="quarter" idx="40" hasCustomPrompt="1"/>
          </p:nvPr>
        </p:nvSpPr>
        <p:spPr>
          <a:xfrm>
            <a:off x="4433012" y="4079708"/>
            <a:ext cx="3322800" cy="1620000"/>
          </a:xfrm>
          <a:prstGeom prst="rect">
            <a:avLst/>
          </a:prstGeom>
          <a:solidFill>
            <a:schemeClr val="accent5"/>
          </a:solidFill>
        </p:spPr>
        <p:txBody>
          <a:bodyPr anchor="ctr"/>
          <a:lstStyle>
            <a:lvl1pPr algn="ctr">
              <a:defRPr sz="1400" b="0">
                <a:solidFill>
                  <a:schemeClr val="bg1"/>
                </a:solidFill>
                <a:latin typeface="+mn-lt"/>
              </a:defRPr>
            </a:lvl1pPr>
          </a:lstStyle>
          <a:p>
            <a:r>
              <a:rPr lang="en-US" dirty="0"/>
              <a:t>Picture</a:t>
            </a:r>
          </a:p>
        </p:txBody>
      </p:sp>
      <p:sp>
        <p:nvSpPr>
          <p:cNvPr id="21" name="Picture Placeholder 8">
            <a:extLst>
              <a:ext uri="{FF2B5EF4-FFF2-40B4-BE49-F238E27FC236}">
                <a16:creationId xmlns:a16="http://schemas.microsoft.com/office/drawing/2014/main" id="{4BD9830B-53D8-1546-A0D1-35B0865538D0}"/>
              </a:ext>
            </a:extLst>
          </p:cNvPr>
          <p:cNvSpPr>
            <a:spLocks noGrp="1"/>
          </p:cNvSpPr>
          <p:nvPr>
            <p:ph type="pic" sz="quarter" idx="41" hasCustomPrompt="1"/>
          </p:nvPr>
        </p:nvSpPr>
        <p:spPr>
          <a:xfrm>
            <a:off x="8326412" y="4079708"/>
            <a:ext cx="3322800" cy="1620000"/>
          </a:xfrm>
          <a:prstGeom prst="rect">
            <a:avLst/>
          </a:prstGeom>
          <a:solidFill>
            <a:schemeClr val="accent5"/>
          </a:solidFill>
        </p:spPr>
        <p:txBody>
          <a:bodyPr anchor="ctr"/>
          <a:lstStyle>
            <a:lvl1pPr algn="ctr">
              <a:defRPr sz="1400" b="0">
                <a:solidFill>
                  <a:schemeClr val="bg1"/>
                </a:solidFill>
                <a:latin typeface="+mn-lt"/>
              </a:defRPr>
            </a:lvl1pPr>
          </a:lstStyle>
          <a:p>
            <a:r>
              <a:rPr lang="en-US" dirty="0"/>
              <a:t>Picture</a:t>
            </a:r>
          </a:p>
        </p:txBody>
      </p:sp>
      <p:pic>
        <p:nvPicPr>
          <p:cNvPr id="17" name="Picture 16">
            <a:extLst>
              <a:ext uri="{FF2B5EF4-FFF2-40B4-BE49-F238E27FC236}">
                <a16:creationId xmlns:a16="http://schemas.microsoft.com/office/drawing/2014/main" id="{3955B511-C2FD-4A14-808B-672F0A5159D2}"/>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820412" y="6193899"/>
            <a:ext cx="1828800" cy="287748"/>
          </a:xfrm>
          <a:prstGeom prst="rect">
            <a:avLst/>
          </a:prstGeom>
        </p:spPr>
      </p:pic>
      <p:sp>
        <p:nvSpPr>
          <p:cNvPr id="2" name="Footer Placeholder 1">
            <a:extLst>
              <a:ext uri="{FF2B5EF4-FFF2-40B4-BE49-F238E27FC236}">
                <a16:creationId xmlns:a16="http://schemas.microsoft.com/office/drawing/2014/main" id="{9ED00C6D-56F2-4000-8CEE-308C982F89CD}"/>
              </a:ext>
            </a:extLst>
          </p:cNvPr>
          <p:cNvSpPr>
            <a:spLocks noGrp="1"/>
          </p:cNvSpPr>
          <p:nvPr>
            <p:ph type="ftr" sz="quarter" idx="42"/>
          </p:nvPr>
        </p:nvSpPr>
        <p:spPr/>
        <p:txBody>
          <a:bodyPr/>
          <a:lstStyle/>
          <a:p>
            <a:r>
              <a:rPr lang="en-AU" spc="-10">
                <a:solidFill>
                  <a:schemeClr val="accent4"/>
                </a:solidFill>
              </a:rPr>
              <a:t>Copyright 2019 Baker Hughes Company LLC. All rights reserved.</a:t>
            </a:r>
            <a:endParaRPr lang="en-US" spc="-10" dirty="0">
              <a:solidFill>
                <a:schemeClr val="accent4"/>
              </a:solidFill>
            </a:endParaRPr>
          </a:p>
        </p:txBody>
      </p:sp>
    </p:spTree>
    <p:extLst>
      <p:ext uri="{BB962C8B-B14F-4D97-AF65-F5344CB8AC3E}">
        <p14:creationId xmlns:p14="http://schemas.microsoft.com/office/powerpoint/2010/main" val="2737645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core shape)">
    <p:bg>
      <p:bgPr>
        <a:solidFill>
          <a:schemeClr val="bg1"/>
        </a:solidFill>
        <a:effectLst/>
      </p:bgPr>
    </p:bg>
    <p:spTree>
      <p:nvGrpSpPr>
        <p:cNvPr id="1" name=""/>
        <p:cNvGrpSpPr/>
        <p:nvPr/>
      </p:nvGrpSpPr>
      <p:grpSpPr>
        <a:xfrm>
          <a:off x="0" y="0"/>
          <a:ext cx="0" cy="0"/>
          <a:chOff x="0" y="0"/>
          <a:chExt cx="0" cy="0"/>
        </a:xfrm>
      </p:grpSpPr>
      <p:sp>
        <p:nvSpPr>
          <p:cNvPr id="5" name="Freeform 5"/>
          <p:cNvSpPr>
            <a:spLocks noChangeAspect="1"/>
          </p:cNvSpPr>
          <p:nvPr userDrawn="1"/>
        </p:nvSpPr>
        <p:spPr bwMode="auto">
          <a:xfrm>
            <a:off x="0" y="0"/>
            <a:ext cx="12189600" cy="4943027"/>
          </a:xfrm>
          <a:custGeom>
            <a:avLst/>
            <a:gdLst>
              <a:gd name="T0" fmla="*/ 1281 w 1281"/>
              <a:gd name="T1" fmla="*/ 0 h 519"/>
              <a:gd name="T2" fmla="*/ 1281 w 1281"/>
              <a:gd name="T3" fmla="*/ 214 h 519"/>
              <a:gd name="T4" fmla="*/ 544 w 1281"/>
              <a:gd name="T5" fmla="*/ 482 h 519"/>
              <a:gd name="T6" fmla="*/ 544 w 1281"/>
              <a:gd name="T7" fmla="*/ 482 h 519"/>
              <a:gd name="T8" fmla="*/ 340 w 1281"/>
              <a:gd name="T9" fmla="*/ 519 h 519"/>
              <a:gd name="T10" fmla="*/ 0 w 1281"/>
              <a:gd name="T11" fmla="*/ 409 h 519"/>
              <a:gd name="T12" fmla="*/ 0 w 1281"/>
              <a:gd name="T13" fmla="*/ 0 h 519"/>
              <a:gd name="T14" fmla="*/ 1281 w 1281"/>
              <a:gd name="T15" fmla="*/ 0 h 5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81" h="519">
                <a:moveTo>
                  <a:pt x="1281" y="0"/>
                </a:moveTo>
                <a:cubicBezTo>
                  <a:pt x="1281" y="214"/>
                  <a:pt x="1281" y="214"/>
                  <a:pt x="1281" y="214"/>
                </a:cubicBezTo>
                <a:cubicBezTo>
                  <a:pt x="544" y="482"/>
                  <a:pt x="544" y="482"/>
                  <a:pt x="544" y="482"/>
                </a:cubicBezTo>
                <a:cubicBezTo>
                  <a:pt x="544" y="482"/>
                  <a:pt x="544" y="482"/>
                  <a:pt x="544" y="482"/>
                </a:cubicBezTo>
                <a:cubicBezTo>
                  <a:pt x="481" y="506"/>
                  <a:pt x="412" y="519"/>
                  <a:pt x="340" y="519"/>
                </a:cubicBezTo>
                <a:cubicBezTo>
                  <a:pt x="213" y="519"/>
                  <a:pt x="96" y="478"/>
                  <a:pt x="0" y="409"/>
                </a:cubicBezTo>
                <a:cubicBezTo>
                  <a:pt x="0" y="0"/>
                  <a:pt x="0" y="0"/>
                  <a:pt x="0" y="0"/>
                </a:cubicBezTo>
                <a:lnTo>
                  <a:pt x="1281" y="0"/>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CA"/>
          </a:p>
        </p:txBody>
      </p:sp>
      <p:sp>
        <p:nvSpPr>
          <p:cNvPr id="11" name="Text Placeholder 15">
            <a:extLst>
              <a:ext uri="{FF2B5EF4-FFF2-40B4-BE49-F238E27FC236}">
                <a16:creationId xmlns:a16="http://schemas.microsoft.com/office/drawing/2014/main" id="{1CC6CEA8-4389-9D42-B3B2-D9DF469E21EC}"/>
              </a:ext>
            </a:extLst>
          </p:cNvPr>
          <p:cNvSpPr>
            <a:spLocks noGrp="1"/>
          </p:cNvSpPr>
          <p:nvPr>
            <p:ph type="body" sz="quarter" idx="12" hasCustomPrompt="1"/>
          </p:nvPr>
        </p:nvSpPr>
        <p:spPr>
          <a:xfrm>
            <a:off x="539612" y="5327512"/>
            <a:ext cx="11109600" cy="276999"/>
          </a:xfrm>
          <a:prstGeom prst="rect">
            <a:avLst/>
          </a:prstGeom>
        </p:spPr>
        <p:txBody>
          <a:bodyPr>
            <a:spAutoFit/>
          </a:bodyPr>
          <a:lstStyle>
            <a:lvl1pPr>
              <a:defRPr sz="1800" b="0" i="0">
                <a:solidFill>
                  <a:schemeClr val="accent2"/>
                </a:solidFill>
                <a:latin typeface="+mn-lt"/>
                <a:cs typeface="Poppins" pitchFamily="2" charset="77"/>
              </a:defRPr>
            </a:lvl1pPr>
          </a:lstStyle>
          <a:p>
            <a:pPr lvl="0"/>
            <a:r>
              <a:rPr lang="en-US" dirty="0"/>
              <a:t>Presenter’s name</a:t>
            </a:r>
          </a:p>
        </p:txBody>
      </p:sp>
      <p:sp>
        <p:nvSpPr>
          <p:cNvPr id="15" name="Title 1">
            <a:extLst>
              <a:ext uri="{FF2B5EF4-FFF2-40B4-BE49-F238E27FC236}">
                <a16:creationId xmlns:a16="http://schemas.microsoft.com/office/drawing/2014/main" id="{723D7A19-BD07-0348-9438-F9EA4726B189}"/>
              </a:ext>
            </a:extLst>
          </p:cNvPr>
          <p:cNvSpPr>
            <a:spLocks noGrp="1"/>
          </p:cNvSpPr>
          <p:nvPr>
            <p:ph type="title" hasCustomPrompt="1"/>
          </p:nvPr>
        </p:nvSpPr>
        <p:spPr>
          <a:xfrm>
            <a:off x="539612" y="2107562"/>
            <a:ext cx="7092000" cy="640560"/>
          </a:xfrm>
        </p:spPr>
        <p:txBody>
          <a:bodyPr wrap="square" anchor="b">
            <a:noAutofit/>
          </a:bodyPr>
          <a:lstStyle>
            <a:lvl1pPr marL="0" marR="0" indent="0" algn="l" defTabSz="1218987" rtl="0" eaLnBrk="1" fontAlgn="auto" latinLnBrk="0" hangingPunct="1">
              <a:lnSpc>
                <a:spcPct val="90000"/>
              </a:lnSpc>
              <a:spcBef>
                <a:spcPct val="0"/>
              </a:spcBef>
              <a:spcAft>
                <a:spcPts val="0"/>
              </a:spcAft>
              <a:buClrTx/>
              <a:buSzTx/>
              <a:buFontTx/>
              <a:buNone/>
              <a:tabLst/>
              <a:defRPr sz="4500">
                <a:solidFill>
                  <a:schemeClr val="bg1"/>
                </a:solidFill>
              </a:defRPr>
            </a:lvl1pPr>
          </a:lstStyle>
          <a:p>
            <a:pPr marL="0" marR="0" lvl="0" indent="0" algn="l" defTabSz="1218987" rtl="0" eaLnBrk="1" fontAlgn="auto" latinLnBrk="0" hangingPunct="1">
              <a:lnSpc>
                <a:spcPct val="90000"/>
              </a:lnSpc>
              <a:spcBef>
                <a:spcPct val="0"/>
              </a:spcBef>
              <a:spcAft>
                <a:spcPts val="0"/>
              </a:spcAft>
              <a:buClrTx/>
              <a:buSzTx/>
              <a:buFontTx/>
              <a:buNone/>
              <a:tabLst/>
              <a:defRPr/>
            </a:pPr>
            <a:r>
              <a:rPr lang="en-US" dirty="0"/>
              <a:t>Presentation title</a:t>
            </a:r>
          </a:p>
        </p:txBody>
      </p:sp>
      <p:sp>
        <p:nvSpPr>
          <p:cNvPr id="18" name="Text Placeholder 15">
            <a:extLst>
              <a:ext uri="{FF2B5EF4-FFF2-40B4-BE49-F238E27FC236}">
                <a16:creationId xmlns:a16="http://schemas.microsoft.com/office/drawing/2014/main" id="{71801255-696D-BE4E-92C5-A301266C5731}"/>
              </a:ext>
            </a:extLst>
          </p:cNvPr>
          <p:cNvSpPr>
            <a:spLocks noGrp="1"/>
          </p:cNvSpPr>
          <p:nvPr>
            <p:ph type="body" sz="quarter" idx="11" hasCustomPrompt="1"/>
          </p:nvPr>
        </p:nvSpPr>
        <p:spPr>
          <a:xfrm>
            <a:off x="539612" y="2849943"/>
            <a:ext cx="7092000" cy="369332"/>
          </a:xfrm>
          <a:prstGeom prst="rect">
            <a:avLst/>
          </a:prstGeom>
        </p:spPr>
        <p:txBody>
          <a:bodyPr wrap="square">
            <a:noAutofit/>
          </a:bodyPr>
          <a:lstStyle>
            <a:lvl1pPr>
              <a:defRPr sz="2400">
                <a:solidFill>
                  <a:schemeClr val="bg1"/>
                </a:solidFill>
              </a:defRPr>
            </a:lvl1pPr>
          </a:lstStyle>
          <a:p>
            <a:pPr lvl="0"/>
            <a:r>
              <a:rPr lang="en-US" dirty="0"/>
              <a:t>Subhead 1</a:t>
            </a:r>
          </a:p>
        </p:txBody>
      </p:sp>
      <p:pic>
        <p:nvPicPr>
          <p:cNvPr id="9" name="Picture 8">
            <a:extLst>
              <a:ext uri="{FF2B5EF4-FFF2-40B4-BE49-F238E27FC236}">
                <a16:creationId xmlns:a16="http://schemas.microsoft.com/office/drawing/2014/main" id="{D54209A5-3A4E-F542-8670-1FA99F11B776}"/>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7631990" y="450000"/>
            <a:ext cx="4015557" cy="631817"/>
          </a:xfrm>
          <a:prstGeom prst="rect">
            <a:avLst/>
          </a:prstGeom>
        </p:spPr>
      </p:pic>
      <p:sp>
        <p:nvSpPr>
          <p:cNvPr id="14" name="TextBox 13">
            <a:extLst>
              <a:ext uri="{FF2B5EF4-FFF2-40B4-BE49-F238E27FC236}">
                <a16:creationId xmlns:a16="http://schemas.microsoft.com/office/drawing/2014/main" id="{D2039BAE-69BD-497E-8E08-4CDDE846284A}"/>
              </a:ext>
            </a:extLst>
          </p:cNvPr>
          <p:cNvSpPr txBox="1"/>
          <p:nvPr userDrawn="1"/>
        </p:nvSpPr>
        <p:spPr>
          <a:xfrm>
            <a:off x="4454013" y="6068933"/>
            <a:ext cx="7193534" cy="369332"/>
          </a:xfrm>
          <a:prstGeom prst="rect">
            <a:avLst/>
          </a:prstGeom>
          <a:noFill/>
        </p:spPr>
        <p:txBody>
          <a:bodyPr wrap="square" lIns="0" tIns="0" rIns="0" bIns="0" rtlCol="0">
            <a:spAutoFit/>
          </a:bodyPr>
          <a:lstStyle/>
          <a:p>
            <a:r>
              <a:rPr lang="en-US" sz="800" spc="-10" baseline="0" dirty="0">
                <a:solidFill>
                  <a:schemeClr val="accent4"/>
                </a:solidFill>
              </a:rPr>
              <a:t>Copyright 2019 Baker Hughes Company LLC. All rights reserved. The information contained in this document is company confidential and proprietary property of Baker Hughes and its affiliates. It is to be used only for the benefit of Baker Hughes and may not be distributed, transmitted, reproduced, altered, or used for any purpose without the express written consent of Baker Hughes.</a:t>
            </a:r>
          </a:p>
        </p:txBody>
      </p:sp>
    </p:spTree>
    <p:extLst>
      <p:ext uri="{BB962C8B-B14F-4D97-AF65-F5344CB8AC3E}">
        <p14:creationId xmlns:p14="http://schemas.microsoft.com/office/powerpoint/2010/main" val="1734352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4-column text with core shape">
    <p:bg>
      <p:bgPr>
        <a:solidFill>
          <a:schemeClr val="tx2"/>
        </a:solidFill>
        <a:effectLst/>
      </p:bgPr>
    </p:bg>
    <p:spTree>
      <p:nvGrpSpPr>
        <p:cNvPr id="1" name=""/>
        <p:cNvGrpSpPr/>
        <p:nvPr/>
      </p:nvGrpSpPr>
      <p:grpSpPr>
        <a:xfrm>
          <a:off x="0" y="0"/>
          <a:ext cx="0" cy="0"/>
          <a:chOff x="0" y="0"/>
          <a:chExt cx="0" cy="0"/>
        </a:xfrm>
      </p:grpSpPr>
      <p:pic>
        <p:nvPicPr>
          <p:cNvPr id="28" name="Picture 27">
            <a:extLst>
              <a:ext uri="{FF2B5EF4-FFF2-40B4-BE49-F238E27FC236}">
                <a16:creationId xmlns:a16="http://schemas.microsoft.com/office/drawing/2014/main" id="{CC598C8F-C25D-C641-BD03-5DEDE9897576}"/>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1862933"/>
            <a:ext cx="12188825" cy="5002497"/>
          </a:xfrm>
          <a:prstGeom prst="rect">
            <a:avLst/>
          </a:prstGeom>
        </p:spPr>
      </p:pic>
      <p:sp>
        <p:nvSpPr>
          <p:cNvPr id="21" name="Rectangle 20">
            <a:extLst>
              <a:ext uri="{FF2B5EF4-FFF2-40B4-BE49-F238E27FC236}">
                <a16:creationId xmlns:a16="http://schemas.microsoft.com/office/drawing/2014/main" id="{908E38B3-4D2A-324C-9ACD-F98EC811E0BF}"/>
              </a:ext>
            </a:extLst>
          </p:cNvPr>
          <p:cNvSpPr/>
          <p:nvPr userDrawn="1"/>
        </p:nvSpPr>
        <p:spPr>
          <a:xfrm>
            <a:off x="539612" y="1559708"/>
            <a:ext cx="2595600" cy="4140000"/>
          </a:xfrm>
          <a:prstGeom prst="rect">
            <a:avLst/>
          </a:prstGeom>
          <a:solidFill>
            <a:schemeClr val="bg1"/>
          </a:solidFill>
          <a:ln w="952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 Placeholder 9">
            <a:extLst>
              <a:ext uri="{FF2B5EF4-FFF2-40B4-BE49-F238E27FC236}">
                <a16:creationId xmlns:a16="http://schemas.microsoft.com/office/drawing/2014/main" id="{F1BDE0BE-5C37-F340-A4E7-B60B58069CCB}"/>
              </a:ext>
            </a:extLst>
          </p:cNvPr>
          <p:cNvSpPr>
            <a:spLocks noGrp="1"/>
          </p:cNvSpPr>
          <p:nvPr>
            <p:ph type="body" sz="quarter" idx="29" hasCustomPrompt="1"/>
          </p:nvPr>
        </p:nvSpPr>
        <p:spPr>
          <a:xfrm>
            <a:off x="899612" y="1919708"/>
            <a:ext cx="1875600" cy="1800000"/>
          </a:xfrm>
          <a:prstGeom prst="rect">
            <a:avLst/>
          </a:prstGeom>
        </p:spPr>
        <p:txBody>
          <a:bodyPr/>
          <a:lstStyle>
            <a:lvl1pPr>
              <a:defRPr/>
            </a:lvl1pPr>
            <a:lvl2pPr>
              <a:defRPr/>
            </a:lvl2pPr>
            <a:lvl3pPr>
              <a:defRPr/>
            </a:lvl3pPr>
          </a:lstStyle>
          <a:p>
            <a:pPr lvl="0"/>
            <a:r>
              <a:rPr lang="en-US" dirty="0"/>
              <a:t>Subhead</a:t>
            </a:r>
          </a:p>
          <a:p>
            <a:pPr lvl="1"/>
            <a:r>
              <a:rPr lang="en-US" dirty="0"/>
              <a:t>Body text</a:t>
            </a:r>
          </a:p>
          <a:p>
            <a:pPr lvl="2"/>
            <a:r>
              <a:rPr lang="en-US" dirty="0"/>
              <a:t>Bullet</a:t>
            </a:r>
          </a:p>
        </p:txBody>
      </p:sp>
      <p:sp>
        <p:nvSpPr>
          <p:cNvPr id="26" name="Rectangle 25">
            <a:extLst>
              <a:ext uri="{FF2B5EF4-FFF2-40B4-BE49-F238E27FC236}">
                <a16:creationId xmlns:a16="http://schemas.microsoft.com/office/drawing/2014/main" id="{8FBAD370-0604-CE4C-96B7-49708BA90F9E}"/>
              </a:ext>
            </a:extLst>
          </p:cNvPr>
          <p:cNvSpPr/>
          <p:nvPr userDrawn="1"/>
        </p:nvSpPr>
        <p:spPr>
          <a:xfrm>
            <a:off x="3377612" y="1559708"/>
            <a:ext cx="2595600" cy="4140000"/>
          </a:xfrm>
          <a:prstGeom prst="rect">
            <a:avLst/>
          </a:prstGeom>
          <a:solidFill>
            <a:schemeClr val="bg1"/>
          </a:solidFill>
          <a:ln w="952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 Placeholder 9">
            <a:extLst>
              <a:ext uri="{FF2B5EF4-FFF2-40B4-BE49-F238E27FC236}">
                <a16:creationId xmlns:a16="http://schemas.microsoft.com/office/drawing/2014/main" id="{0FC484A1-89C6-4D45-A3AC-E3C5DCC2D52E}"/>
              </a:ext>
            </a:extLst>
          </p:cNvPr>
          <p:cNvSpPr>
            <a:spLocks noGrp="1"/>
          </p:cNvSpPr>
          <p:nvPr>
            <p:ph type="body" sz="quarter" idx="31" hasCustomPrompt="1"/>
          </p:nvPr>
        </p:nvSpPr>
        <p:spPr>
          <a:xfrm>
            <a:off x="3737612" y="1919708"/>
            <a:ext cx="1875600" cy="1800000"/>
          </a:xfrm>
          <a:prstGeom prst="rect">
            <a:avLst/>
          </a:prstGeom>
        </p:spPr>
        <p:txBody>
          <a:bodyPr/>
          <a:lstStyle>
            <a:lvl1pPr>
              <a:defRPr/>
            </a:lvl1pPr>
            <a:lvl2pPr>
              <a:defRPr/>
            </a:lvl2pPr>
            <a:lvl3pPr>
              <a:defRPr/>
            </a:lvl3pPr>
          </a:lstStyle>
          <a:p>
            <a:pPr lvl="0"/>
            <a:r>
              <a:rPr lang="en-US" dirty="0"/>
              <a:t>Subhead</a:t>
            </a:r>
          </a:p>
          <a:p>
            <a:pPr lvl="1"/>
            <a:r>
              <a:rPr lang="en-US" dirty="0"/>
              <a:t>Body text</a:t>
            </a:r>
          </a:p>
          <a:p>
            <a:pPr lvl="2"/>
            <a:r>
              <a:rPr lang="en-US" dirty="0"/>
              <a:t>Bullet</a:t>
            </a:r>
          </a:p>
        </p:txBody>
      </p:sp>
      <p:sp>
        <p:nvSpPr>
          <p:cNvPr id="38" name="Rectangle 37">
            <a:extLst>
              <a:ext uri="{FF2B5EF4-FFF2-40B4-BE49-F238E27FC236}">
                <a16:creationId xmlns:a16="http://schemas.microsoft.com/office/drawing/2014/main" id="{EA42945D-3A83-A441-A0C8-32A8BB048ABA}"/>
              </a:ext>
            </a:extLst>
          </p:cNvPr>
          <p:cNvSpPr/>
          <p:nvPr userDrawn="1"/>
        </p:nvSpPr>
        <p:spPr>
          <a:xfrm>
            <a:off x="6215612" y="1559708"/>
            <a:ext cx="2595600" cy="4140000"/>
          </a:xfrm>
          <a:prstGeom prst="rect">
            <a:avLst/>
          </a:prstGeom>
          <a:solidFill>
            <a:schemeClr val="bg1"/>
          </a:solidFill>
          <a:ln w="952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 Placeholder 9">
            <a:extLst>
              <a:ext uri="{FF2B5EF4-FFF2-40B4-BE49-F238E27FC236}">
                <a16:creationId xmlns:a16="http://schemas.microsoft.com/office/drawing/2014/main" id="{84C361B4-BFE2-1B4F-9418-1DC89B4BE194}"/>
              </a:ext>
            </a:extLst>
          </p:cNvPr>
          <p:cNvSpPr>
            <a:spLocks noGrp="1"/>
          </p:cNvSpPr>
          <p:nvPr>
            <p:ph type="body" sz="quarter" idx="33" hasCustomPrompt="1"/>
          </p:nvPr>
        </p:nvSpPr>
        <p:spPr>
          <a:xfrm>
            <a:off x="6575612" y="1919708"/>
            <a:ext cx="1875600" cy="1800000"/>
          </a:xfrm>
          <a:prstGeom prst="rect">
            <a:avLst/>
          </a:prstGeom>
        </p:spPr>
        <p:txBody>
          <a:bodyPr/>
          <a:lstStyle>
            <a:lvl1pPr>
              <a:defRPr/>
            </a:lvl1pPr>
            <a:lvl2pPr>
              <a:defRPr/>
            </a:lvl2pPr>
            <a:lvl3pPr>
              <a:defRPr/>
            </a:lvl3pPr>
          </a:lstStyle>
          <a:p>
            <a:pPr lvl="0"/>
            <a:r>
              <a:rPr lang="en-US" dirty="0"/>
              <a:t>Subhead</a:t>
            </a:r>
          </a:p>
          <a:p>
            <a:pPr lvl="1"/>
            <a:r>
              <a:rPr lang="en-US" dirty="0"/>
              <a:t>Body text</a:t>
            </a:r>
          </a:p>
          <a:p>
            <a:pPr lvl="2"/>
            <a:r>
              <a:rPr lang="en-US" dirty="0"/>
              <a:t>Bullet</a:t>
            </a:r>
          </a:p>
        </p:txBody>
      </p:sp>
      <p:sp>
        <p:nvSpPr>
          <p:cNvPr id="41" name="Rectangle 40">
            <a:extLst>
              <a:ext uri="{FF2B5EF4-FFF2-40B4-BE49-F238E27FC236}">
                <a16:creationId xmlns:a16="http://schemas.microsoft.com/office/drawing/2014/main" id="{758C1BDF-EF25-CA42-9F2D-7019E1CB2A4F}"/>
              </a:ext>
            </a:extLst>
          </p:cNvPr>
          <p:cNvSpPr/>
          <p:nvPr userDrawn="1"/>
        </p:nvSpPr>
        <p:spPr>
          <a:xfrm>
            <a:off x="9053612" y="1559708"/>
            <a:ext cx="2595600" cy="4140000"/>
          </a:xfrm>
          <a:prstGeom prst="rect">
            <a:avLst/>
          </a:prstGeom>
          <a:solidFill>
            <a:schemeClr val="bg1"/>
          </a:solidFill>
          <a:ln w="952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 Placeholder 9">
            <a:extLst>
              <a:ext uri="{FF2B5EF4-FFF2-40B4-BE49-F238E27FC236}">
                <a16:creationId xmlns:a16="http://schemas.microsoft.com/office/drawing/2014/main" id="{4E554094-E28E-BB4F-8DE7-E6218AE91C00}"/>
              </a:ext>
            </a:extLst>
          </p:cNvPr>
          <p:cNvSpPr>
            <a:spLocks noGrp="1"/>
          </p:cNvSpPr>
          <p:nvPr>
            <p:ph type="body" sz="quarter" idx="35" hasCustomPrompt="1"/>
          </p:nvPr>
        </p:nvSpPr>
        <p:spPr>
          <a:xfrm>
            <a:off x="9413612" y="1919708"/>
            <a:ext cx="1875600" cy="1800000"/>
          </a:xfrm>
          <a:prstGeom prst="rect">
            <a:avLst/>
          </a:prstGeom>
        </p:spPr>
        <p:txBody>
          <a:bodyPr/>
          <a:lstStyle>
            <a:lvl1pPr>
              <a:defRPr/>
            </a:lvl1pPr>
            <a:lvl2pPr>
              <a:defRPr/>
            </a:lvl2pPr>
            <a:lvl3pPr>
              <a:defRPr/>
            </a:lvl3pPr>
          </a:lstStyle>
          <a:p>
            <a:pPr lvl="0"/>
            <a:r>
              <a:rPr lang="en-US" dirty="0"/>
              <a:t>Subhead</a:t>
            </a:r>
          </a:p>
          <a:p>
            <a:pPr lvl="1"/>
            <a:r>
              <a:rPr lang="en-US" dirty="0"/>
              <a:t>Body text</a:t>
            </a:r>
          </a:p>
          <a:p>
            <a:pPr lvl="2"/>
            <a:r>
              <a:rPr lang="en-US" dirty="0"/>
              <a:t>Bullet</a:t>
            </a:r>
          </a:p>
        </p:txBody>
      </p:sp>
      <p:sp>
        <p:nvSpPr>
          <p:cNvPr id="6" name="Slide Number Placeholder 5">
            <a:extLst>
              <a:ext uri="{FF2B5EF4-FFF2-40B4-BE49-F238E27FC236}">
                <a16:creationId xmlns:a16="http://schemas.microsoft.com/office/drawing/2014/main" id="{8627FB02-43BA-1245-86BD-D01B72AFD9E3}"/>
              </a:ext>
            </a:extLst>
          </p:cNvPr>
          <p:cNvSpPr>
            <a:spLocks noGrp="1"/>
          </p:cNvSpPr>
          <p:nvPr>
            <p:ph type="sldNum" sz="quarter" idx="38"/>
          </p:nvPr>
        </p:nvSpPr>
        <p:spPr/>
        <p:txBody>
          <a:bodyPr/>
          <a:lstStyle/>
          <a:p>
            <a:fld id="{00E6A5BD-C011-4A45-AA3A-201790FB7F2B}" type="slidenum">
              <a:rPr lang="en-CA" smtClean="0"/>
              <a:pPr/>
              <a:t>‹#›</a:t>
            </a:fld>
            <a:endParaRPr lang="en-CA" dirty="0"/>
          </a:p>
        </p:txBody>
      </p:sp>
      <p:sp>
        <p:nvSpPr>
          <p:cNvPr id="7" name="Title 6">
            <a:extLst>
              <a:ext uri="{FF2B5EF4-FFF2-40B4-BE49-F238E27FC236}">
                <a16:creationId xmlns:a16="http://schemas.microsoft.com/office/drawing/2014/main" id="{CF43E1D9-2D79-DD48-A617-D84BD2086AAF}"/>
              </a:ext>
            </a:extLst>
          </p:cNvPr>
          <p:cNvSpPr>
            <a:spLocks noGrp="1"/>
          </p:cNvSpPr>
          <p:nvPr>
            <p:ph type="title" hasCustomPrompt="1"/>
          </p:nvPr>
        </p:nvSpPr>
        <p:spPr/>
        <p:txBody>
          <a:bodyPr/>
          <a:lstStyle>
            <a:lvl1pPr>
              <a:defRPr>
                <a:solidFill>
                  <a:schemeClr val="bg1"/>
                </a:solidFill>
              </a:defRPr>
            </a:lvl1pPr>
          </a:lstStyle>
          <a:p>
            <a:r>
              <a:rPr lang="en-US" dirty="0"/>
              <a:t>Slide title</a:t>
            </a:r>
          </a:p>
        </p:txBody>
      </p:sp>
      <p:sp>
        <p:nvSpPr>
          <p:cNvPr id="22" name="Picture Placeholder 8">
            <a:extLst>
              <a:ext uri="{FF2B5EF4-FFF2-40B4-BE49-F238E27FC236}">
                <a16:creationId xmlns:a16="http://schemas.microsoft.com/office/drawing/2014/main" id="{C9CA13CB-8C00-CD4B-9D40-FC08F3139DFC}"/>
              </a:ext>
            </a:extLst>
          </p:cNvPr>
          <p:cNvSpPr>
            <a:spLocks noGrp="1"/>
          </p:cNvSpPr>
          <p:nvPr>
            <p:ph type="pic" sz="quarter" idx="39" hasCustomPrompt="1"/>
          </p:nvPr>
        </p:nvSpPr>
        <p:spPr>
          <a:xfrm>
            <a:off x="539612" y="4079708"/>
            <a:ext cx="2595600" cy="1620000"/>
          </a:xfrm>
          <a:prstGeom prst="rect">
            <a:avLst/>
          </a:prstGeom>
          <a:solidFill>
            <a:schemeClr val="accent5"/>
          </a:solidFill>
        </p:spPr>
        <p:txBody>
          <a:bodyPr anchor="ctr"/>
          <a:lstStyle>
            <a:lvl1pPr algn="ctr">
              <a:defRPr sz="1400" b="0">
                <a:solidFill>
                  <a:schemeClr val="bg1"/>
                </a:solidFill>
                <a:latin typeface="+mn-lt"/>
              </a:defRPr>
            </a:lvl1pPr>
          </a:lstStyle>
          <a:p>
            <a:r>
              <a:rPr lang="en-US" dirty="0"/>
              <a:t>Picture</a:t>
            </a:r>
          </a:p>
        </p:txBody>
      </p:sp>
      <p:sp>
        <p:nvSpPr>
          <p:cNvPr id="23" name="Picture Placeholder 8">
            <a:extLst>
              <a:ext uri="{FF2B5EF4-FFF2-40B4-BE49-F238E27FC236}">
                <a16:creationId xmlns:a16="http://schemas.microsoft.com/office/drawing/2014/main" id="{C79B3082-2575-CD4D-82FD-060E52F346B3}"/>
              </a:ext>
            </a:extLst>
          </p:cNvPr>
          <p:cNvSpPr>
            <a:spLocks noGrp="1"/>
          </p:cNvSpPr>
          <p:nvPr>
            <p:ph type="pic" sz="quarter" idx="40" hasCustomPrompt="1"/>
          </p:nvPr>
        </p:nvSpPr>
        <p:spPr>
          <a:xfrm>
            <a:off x="3377612" y="4079708"/>
            <a:ext cx="2595600" cy="1620000"/>
          </a:xfrm>
          <a:prstGeom prst="rect">
            <a:avLst/>
          </a:prstGeom>
          <a:solidFill>
            <a:schemeClr val="accent5"/>
          </a:solidFill>
        </p:spPr>
        <p:txBody>
          <a:bodyPr anchor="ctr"/>
          <a:lstStyle>
            <a:lvl1pPr algn="ctr">
              <a:defRPr sz="1400" b="0">
                <a:solidFill>
                  <a:schemeClr val="bg1"/>
                </a:solidFill>
                <a:latin typeface="+mn-lt"/>
              </a:defRPr>
            </a:lvl1pPr>
          </a:lstStyle>
          <a:p>
            <a:r>
              <a:rPr lang="en-US" dirty="0"/>
              <a:t>Picture</a:t>
            </a:r>
          </a:p>
        </p:txBody>
      </p:sp>
      <p:sp>
        <p:nvSpPr>
          <p:cNvPr id="27" name="Picture Placeholder 8">
            <a:extLst>
              <a:ext uri="{FF2B5EF4-FFF2-40B4-BE49-F238E27FC236}">
                <a16:creationId xmlns:a16="http://schemas.microsoft.com/office/drawing/2014/main" id="{A6EA296C-0208-1642-BD53-F255A6B23F27}"/>
              </a:ext>
            </a:extLst>
          </p:cNvPr>
          <p:cNvSpPr>
            <a:spLocks noGrp="1"/>
          </p:cNvSpPr>
          <p:nvPr>
            <p:ph type="pic" sz="quarter" idx="41" hasCustomPrompt="1"/>
          </p:nvPr>
        </p:nvSpPr>
        <p:spPr>
          <a:xfrm>
            <a:off x="6215612" y="4079708"/>
            <a:ext cx="2595600" cy="1620000"/>
          </a:xfrm>
          <a:prstGeom prst="rect">
            <a:avLst/>
          </a:prstGeom>
          <a:solidFill>
            <a:schemeClr val="accent5"/>
          </a:solidFill>
        </p:spPr>
        <p:txBody>
          <a:bodyPr anchor="ctr"/>
          <a:lstStyle>
            <a:lvl1pPr algn="ctr">
              <a:defRPr sz="1400" b="0">
                <a:solidFill>
                  <a:schemeClr val="bg1"/>
                </a:solidFill>
                <a:latin typeface="+mn-lt"/>
              </a:defRPr>
            </a:lvl1pPr>
          </a:lstStyle>
          <a:p>
            <a:r>
              <a:rPr lang="en-US" dirty="0"/>
              <a:t>Picture</a:t>
            </a:r>
          </a:p>
        </p:txBody>
      </p:sp>
      <p:sp>
        <p:nvSpPr>
          <p:cNvPr id="30" name="Picture Placeholder 8">
            <a:extLst>
              <a:ext uri="{FF2B5EF4-FFF2-40B4-BE49-F238E27FC236}">
                <a16:creationId xmlns:a16="http://schemas.microsoft.com/office/drawing/2014/main" id="{F29F929B-85D7-214E-B664-982C585CBF41}"/>
              </a:ext>
            </a:extLst>
          </p:cNvPr>
          <p:cNvSpPr>
            <a:spLocks noGrp="1"/>
          </p:cNvSpPr>
          <p:nvPr>
            <p:ph type="pic" sz="quarter" idx="42" hasCustomPrompt="1"/>
          </p:nvPr>
        </p:nvSpPr>
        <p:spPr>
          <a:xfrm>
            <a:off x="9053612" y="4079708"/>
            <a:ext cx="2595600" cy="1620000"/>
          </a:xfrm>
          <a:prstGeom prst="rect">
            <a:avLst/>
          </a:prstGeom>
          <a:solidFill>
            <a:schemeClr val="accent5"/>
          </a:solidFill>
        </p:spPr>
        <p:txBody>
          <a:bodyPr anchor="ctr"/>
          <a:lstStyle>
            <a:lvl1pPr algn="ctr">
              <a:defRPr sz="1400" b="0">
                <a:solidFill>
                  <a:schemeClr val="bg1"/>
                </a:solidFill>
                <a:latin typeface="+mn-lt"/>
              </a:defRPr>
            </a:lvl1pPr>
          </a:lstStyle>
          <a:p>
            <a:r>
              <a:rPr lang="en-US" dirty="0"/>
              <a:t>Picture</a:t>
            </a:r>
          </a:p>
        </p:txBody>
      </p:sp>
      <p:pic>
        <p:nvPicPr>
          <p:cNvPr id="19" name="Picture 18">
            <a:extLst>
              <a:ext uri="{FF2B5EF4-FFF2-40B4-BE49-F238E27FC236}">
                <a16:creationId xmlns:a16="http://schemas.microsoft.com/office/drawing/2014/main" id="{2F76F70A-CD3C-474D-B3A5-5BB902661FA2}"/>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820412" y="6193899"/>
            <a:ext cx="1828800" cy="287748"/>
          </a:xfrm>
          <a:prstGeom prst="rect">
            <a:avLst/>
          </a:prstGeom>
        </p:spPr>
      </p:pic>
      <p:sp>
        <p:nvSpPr>
          <p:cNvPr id="2" name="Footer Placeholder 1">
            <a:extLst>
              <a:ext uri="{FF2B5EF4-FFF2-40B4-BE49-F238E27FC236}">
                <a16:creationId xmlns:a16="http://schemas.microsoft.com/office/drawing/2014/main" id="{53ADA790-34AA-4AD5-AE1A-C56B11D383B5}"/>
              </a:ext>
            </a:extLst>
          </p:cNvPr>
          <p:cNvSpPr>
            <a:spLocks noGrp="1"/>
          </p:cNvSpPr>
          <p:nvPr>
            <p:ph type="ftr" sz="quarter" idx="43"/>
          </p:nvPr>
        </p:nvSpPr>
        <p:spPr/>
        <p:txBody>
          <a:bodyPr/>
          <a:lstStyle/>
          <a:p>
            <a:r>
              <a:rPr lang="en-AU" spc="-10">
                <a:solidFill>
                  <a:schemeClr val="accent4"/>
                </a:solidFill>
              </a:rPr>
              <a:t>Copyright 2019 Baker Hughes Company LLC. All rights reserved.</a:t>
            </a:r>
            <a:endParaRPr lang="en-US" spc="-10" dirty="0">
              <a:solidFill>
                <a:schemeClr val="accent4"/>
              </a:solidFill>
            </a:endParaRPr>
          </a:p>
        </p:txBody>
      </p:sp>
    </p:spTree>
    <p:extLst>
      <p:ext uri="{BB962C8B-B14F-4D97-AF65-F5344CB8AC3E}">
        <p14:creationId xmlns:p14="http://schemas.microsoft.com/office/powerpoint/2010/main" val="2850215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Featured product">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BB81CF5-1AFE-234F-84AB-744A22E7AB58}"/>
              </a:ext>
            </a:extLst>
          </p:cNvPr>
          <p:cNvSpPr>
            <a:spLocks noGrp="1"/>
          </p:cNvSpPr>
          <p:nvPr>
            <p:ph type="sldNum" sz="quarter" idx="11"/>
          </p:nvPr>
        </p:nvSpPr>
        <p:spPr/>
        <p:txBody>
          <a:bodyPr/>
          <a:lstStyle/>
          <a:p>
            <a:fld id="{00E6A5BD-C011-4A45-AA3A-201790FB7F2B}" type="slidenum">
              <a:rPr lang="en-CA" smtClean="0"/>
              <a:pPr/>
              <a:t>‹#›</a:t>
            </a:fld>
            <a:endParaRPr lang="en-CA" dirty="0"/>
          </a:p>
        </p:txBody>
      </p:sp>
      <p:sp>
        <p:nvSpPr>
          <p:cNvPr id="5" name="Text Placeholder 9">
            <a:extLst>
              <a:ext uri="{FF2B5EF4-FFF2-40B4-BE49-F238E27FC236}">
                <a16:creationId xmlns:a16="http://schemas.microsoft.com/office/drawing/2014/main" id="{705C9339-FC05-ED49-BF74-66C53345D1E3}"/>
              </a:ext>
            </a:extLst>
          </p:cNvPr>
          <p:cNvSpPr>
            <a:spLocks noGrp="1"/>
          </p:cNvSpPr>
          <p:nvPr>
            <p:ph type="body" sz="quarter" idx="14" hasCustomPrompt="1"/>
          </p:nvPr>
        </p:nvSpPr>
        <p:spPr>
          <a:xfrm>
            <a:off x="540000" y="1558799"/>
            <a:ext cx="5760000" cy="4140000"/>
          </a:xfrm>
          <a:prstGeom prst="rect">
            <a:avLst/>
          </a:prstGeom>
        </p:spPr>
        <p:txBody>
          <a:bodyPr/>
          <a:lstStyle>
            <a:lvl1pPr>
              <a:defRPr/>
            </a:lvl1pPr>
            <a:lvl2pPr>
              <a:defRPr/>
            </a:lvl2pPr>
            <a:lvl3pPr>
              <a:defRPr/>
            </a:lvl3pPr>
          </a:lstStyle>
          <a:p>
            <a:pPr lvl="0"/>
            <a:r>
              <a:rPr lang="en-US" dirty="0"/>
              <a:t>Subhead</a:t>
            </a:r>
          </a:p>
          <a:p>
            <a:pPr lvl="1"/>
            <a:r>
              <a:rPr lang="en-US" dirty="0"/>
              <a:t>Body text</a:t>
            </a:r>
          </a:p>
          <a:p>
            <a:pPr lvl="2"/>
            <a:r>
              <a:rPr lang="en-US" dirty="0"/>
              <a:t>Bullet</a:t>
            </a:r>
          </a:p>
        </p:txBody>
      </p:sp>
      <p:sp>
        <p:nvSpPr>
          <p:cNvPr id="7" name="Title 6">
            <a:extLst>
              <a:ext uri="{FF2B5EF4-FFF2-40B4-BE49-F238E27FC236}">
                <a16:creationId xmlns:a16="http://schemas.microsoft.com/office/drawing/2014/main" id="{51AB26CE-9663-6D4C-9A82-80F5A0ACC64E}"/>
              </a:ext>
            </a:extLst>
          </p:cNvPr>
          <p:cNvSpPr>
            <a:spLocks noGrp="1"/>
          </p:cNvSpPr>
          <p:nvPr>
            <p:ph type="title" hasCustomPrompt="1"/>
          </p:nvPr>
        </p:nvSpPr>
        <p:spPr>
          <a:xfrm>
            <a:off x="540000" y="630000"/>
            <a:ext cx="5760000" cy="455509"/>
          </a:xfrm>
        </p:spPr>
        <p:txBody>
          <a:bodyPr/>
          <a:lstStyle>
            <a:lvl1pPr>
              <a:defRPr>
                <a:solidFill>
                  <a:schemeClr val="accent2"/>
                </a:solidFill>
              </a:defRPr>
            </a:lvl1pPr>
          </a:lstStyle>
          <a:p>
            <a:r>
              <a:rPr lang="en-US" dirty="0"/>
              <a:t>Slide title</a:t>
            </a:r>
          </a:p>
        </p:txBody>
      </p:sp>
      <p:sp>
        <p:nvSpPr>
          <p:cNvPr id="9" name="Picture Placeholder 8">
            <a:extLst>
              <a:ext uri="{FF2B5EF4-FFF2-40B4-BE49-F238E27FC236}">
                <a16:creationId xmlns:a16="http://schemas.microsoft.com/office/drawing/2014/main" id="{0053A78D-F952-1740-9FCA-32639CDC2A83}"/>
              </a:ext>
            </a:extLst>
          </p:cNvPr>
          <p:cNvSpPr>
            <a:spLocks noGrp="1"/>
          </p:cNvSpPr>
          <p:nvPr>
            <p:ph type="pic" sz="quarter" idx="37" hasCustomPrompt="1"/>
          </p:nvPr>
        </p:nvSpPr>
        <p:spPr>
          <a:xfrm>
            <a:off x="6839225" y="0"/>
            <a:ext cx="5349600" cy="5940000"/>
          </a:xfrm>
          <a:prstGeom prst="rect">
            <a:avLst/>
          </a:prstGeom>
          <a:solidFill>
            <a:schemeClr val="accent5"/>
          </a:solidFill>
        </p:spPr>
        <p:txBody>
          <a:bodyPr anchor="ctr"/>
          <a:lstStyle>
            <a:lvl1pPr algn="ctr">
              <a:defRPr sz="1400" b="0">
                <a:solidFill>
                  <a:schemeClr val="bg1"/>
                </a:solidFill>
                <a:latin typeface="+mn-lt"/>
              </a:defRPr>
            </a:lvl1pPr>
          </a:lstStyle>
          <a:p>
            <a:r>
              <a:rPr lang="en-US" dirty="0"/>
              <a:t>Picture</a:t>
            </a:r>
          </a:p>
        </p:txBody>
      </p:sp>
      <p:sp>
        <p:nvSpPr>
          <p:cNvPr id="2" name="Footer Placeholder 1">
            <a:extLst>
              <a:ext uri="{FF2B5EF4-FFF2-40B4-BE49-F238E27FC236}">
                <a16:creationId xmlns:a16="http://schemas.microsoft.com/office/drawing/2014/main" id="{8EE2D877-8629-48C6-84BC-023F66D0F009}"/>
              </a:ext>
            </a:extLst>
          </p:cNvPr>
          <p:cNvSpPr>
            <a:spLocks noGrp="1"/>
          </p:cNvSpPr>
          <p:nvPr>
            <p:ph type="ftr" sz="quarter" idx="38"/>
          </p:nvPr>
        </p:nvSpPr>
        <p:spPr/>
        <p:txBody>
          <a:bodyPr/>
          <a:lstStyle/>
          <a:p>
            <a:r>
              <a:rPr lang="en-AU" spc="-10">
                <a:solidFill>
                  <a:schemeClr val="accent4"/>
                </a:solidFill>
              </a:rPr>
              <a:t>Copyright 2019 Baker Hughes Company LLC. All rights reserved.</a:t>
            </a:r>
            <a:endParaRPr lang="en-US" spc="-10" dirty="0">
              <a:solidFill>
                <a:schemeClr val="accent4"/>
              </a:solidFill>
            </a:endParaRPr>
          </a:p>
        </p:txBody>
      </p:sp>
    </p:spTree>
    <p:extLst>
      <p:ext uri="{BB962C8B-B14F-4D97-AF65-F5344CB8AC3E}">
        <p14:creationId xmlns:p14="http://schemas.microsoft.com/office/powerpoint/2010/main" val="4051660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2-column featured product">
    <p:spTree>
      <p:nvGrpSpPr>
        <p:cNvPr id="1" name=""/>
        <p:cNvGrpSpPr/>
        <p:nvPr/>
      </p:nvGrpSpPr>
      <p:grpSpPr>
        <a:xfrm>
          <a:off x="0" y="0"/>
          <a:ext cx="0" cy="0"/>
          <a:chOff x="0" y="0"/>
          <a:chExt cx="0" cy="0"/>
        </a:xfrm>
      </p:grpSpPr>
      <p:sp>
        <p:nvSpPr>
          <p:cNvPr id="16" name="Picture Placeholder 8">
            <a:extLst>
              <a:ext uri="{FF2B5EF4-FFF2-40B4-BE49-F238E27FC236}">
                <a16:creationId xmlns:a16="http://schemas.microsoft.com/office/drawing/2014/main" id="{BF407E25-2EE8-9B4B-A48F-7812170B54D9}"/>
              </a:ext>
            </a:extLst>
          </p:cNvPr>
          <p:cNvSpPr>
            <a:spLocks noGrp="1"/>
          </p:cNvSpPr>
          <p:nvPr>
            <p:ph type="pic" sz="quarter" idx="37" hasCustomPrompt="1"/>
          </p:nvPr>
        </p:nvSpPr>
        <p:spPr>
          <a:xfrm>
            <a:off x="0" y="0"/>
            <a:ext cx="5349600" cy="5940000"/>
          </a:xfrm>
          <a:prstGeom prst="rect">
            <a:avLst/>
          </a:prstGeom>
          <a:solidFill>
            <a:schemeClr val="accent5"/>
          </a:solidFill>
        </p:spPr>
        <p:txBody>
          <a:bodyPr anchor="ctr"/>
          <a:lstStyle>
            <a:lvl1pPr algn="ctr">
              <a:defRPr sz="1400" b="0">
                <a:solidFill>
                  <a:schemeClr val="bg1"/>
                </a:solidFill>
                <a:latin typeface="+mn-lt"/>
              </a:defRPr>
            </a:lvl1pPr>
          </a:lstStyle>
          <a:p>
            <a:r>
              <a:rPr lang="en-US" dirty="0"/>
              <a:t>Picture</a:t>
            </a:r>
          </a:p>
        </p:txBody>
      </p:sp>
      <p:sp>
        <p:nvSpPr>
          <p:cNvPr id="14" name="Text Placeholder 9">
            <a:extLst>
              <a:ext uri="{FF2B5EF4-FFF2-40B4-BE49-F238E27FC236}">
                <a16:creationId xmlns:a16="http://schemas.microsoft.com/office/drawing/2014/main" id="{CB49DE1C-F950-5B42-8EC5-830A24C277C0}"/>
              </a:ext>
            </a:extLst>
          </p:cNvPr>
          <p:cNvSpPr>
            <a:spLocks noGrp="1"/>
          </p:cNvSpPr>
          <p:nvPr>
            <p:ph type="body" sz="quarter" idx="14" hasCustomPrompt="1"/>
          </p:nvPr>
        </p:nvSpPr>
        <p:spPr>
          <a:xfrm>
            <a:off x="5889212" y="1558799"/>
            <a:ext cx="2595600" cy="4140000"/>
          </a:xfrm>
          <a:prstGeom prst="rect">
            <a:avLst/>
          </a:prstGeom>
        </p:spPr>
        <p:txBody>
          <a:bodyPr/>
          <a:lstStyle>
            <a:lvl1pPr>
              <a:defRPr/>
            </a:lvl1pPr>
            <a:lvl2pPr>
              <a:defRPr/>
            </a:lvl2pPr>
            <a:lvl3pPr>
              <a:defRPr/>
            </a:lvl3pPr>
          </a:lstStyle>
          <a:p>
            <a:pPr lvl="0"/>
            <a:r>
              <a:rPr lang="en-US" dirty="0"/>
              <a:t>Subhead</a:t>
            </a:r>
          </a:p>
          <a:p>
            <a:pPr lvl="1"/>
            <a:r>
              <a:rPr lang="en-US" dirty="0"/>
              <a:t>Body text</a:t>
            </a:r>
          </a:p>
          <a:p>
            <a:pPr lvl="2"/>
            <a:r>
              <a:rPr lang="en-US" dirty="0"/>
              <a:t>Bullet</a:t>
            </a:r>
          </a:p>
        </p:txBody>
      </p:sp>
      <p:sp>
        <p:nvSpPr>
          <p:cNvPr id="15" name="Text Placeholder 9">
            <a:extLst>
              <a:ext uri="{FF2B5EF4-FFF2-40B4-BE49-F238E27FC236}">
                <a16:creationId xmlns:a16="http://schemas.microsoft.com/office/drawing/2014/main" id="{A0C36BAE-7D3E-9341-A555-48106F418325}"/>
              </a:ext>
            </a:extLst>
          </p:cNvPr>
          <p:cNvSpPr>
            <a:spLocks noGrp="1"/>
          </p:cNvSpPr>
          <p:nvPr>
            <p:ph type="body" sz="quarter" idx="20" hasCustomPrompt="1"/>
          </p:nvPr>
        </p:nvSpPr>
        <p:spPr>
          <a:xfrm>
            <a:off x="9053612" y="1558799"/>
            <a:ext cx="2595600" cy="4140000"/>
          </a:xfrm>
          <a:prstGeom prst="rect">
            <a:avLst/>
          </a:prstGeom>
        </p:spPr>
        <p:txBody>
          <a:bodyPr/>
          <a:lstStyle>
            <a:lvl1pPr>
              <a:defRPr/>
            </a:lvl1pPr>
            <a:lvl2pPr>
              <a:defRPr/>
            </a:lvl2pPr>
            <a:lvl3pPr>
              <a:defRPr/>
            </a:lvl3pPr>
          </a:lstStyle>
          <a:p>
            <a:pPr lvl="0"/>
            <a:r>
              <a:rPr lang="en-US" dirty="0"/>
              <a:t>Subhead</a:t>
            </a:r>
          </a:p>
          <a:p>
            <a:pPr lvl="1"/>
            <a:r>
              <a:rPr lang="en-US" dirty="0"/>
              <a:t>Body text</a:t>
            </a:r>
          </a:p>
          <a:p>
            <a:pPr lvl="2"/>
            <a:r>
              <a:rPr lang="en-US" dirty="0"/>
              <a:t>Bullet</a:t>
            </a:r>
          </a:p>
        </p:txBody>
      </p:sp>
      <p:sp>
        <p:nvSpPr>
          <p:cNvPr id="5" name="Slide Number Placeholder 4">
            <a:extLst>
              <a:ext uri="{FF2B5EF4-FFF2-40B4-BE49-F238E27FC236}">
                <a16:creationId xmlns:a16="http://schemas.microsoft.com/office/drawing/2014/main" id="{8CED12A7-8895-0F48-BB2F-D9FF3668E583}"/>
              </a:ext>
            </a:extLst>
          </p:cNvPr>
          <p:cNvSpPr>
            <a:spLocks noGrp="1"/>
          </p:cNvSpPr>
          <p:nvPr>
            <p:ph type="sldNum" sz="quarter" idx="39"/>
          </p:nvPr>
        </p:nvSpPr>
        <p:spPr/>
        <p:txBody>
          <a:bodyPr/>
          <a:lstStyle/>
          <a:p>
            <a:fld id="{00E6A5BD-C011-4A45-AA3A-201790FB7F2B}" type="slidenum">
              <a:rPr lang="en-CA" smtClean="0"/>
              <a:pPr/>
              <a:t>‹#›</a:t>
            </a:fld>
            <a:endParaRPr lang="en-CA" dirty="0"/>
          </a:p>
        </p:txBody>
      </p:sp>
      <p:sp>
        <p:nvSpPr>
          <p:cNvPr id="7" name="Title 6">
            <a:extLst>
              <a:ext uri="{FF2B5EF4-FFF2-40B4-BE49-F238E27FC236}">
                <a16:creationId xmlns:a16="http://schemas.microsoft.com/office/drawing/2014/main" id="{1AC7CD1A-DFD6-EB4F-BC37-497E4ABCD567}"/>
              </a:ext>
            </a:extLst>
          </p:cNvPr>
          <p:cNvSpPr>
            <a:spLocks noGrp="1"/>
          </p:cNvSpPr>
          <p:nvPr>
            <p:ph type="title" hasCustomPrompt="1"/>
          </p:nvPr>
        </p:nvSpPr>
        <p:spPr>
          <a:xfrm>
            <a:off x="5889212" y="630000"/>
            <a:ext cx="5760388" cy="455509"/>
          </a:xfrm>
        </p:spPr>
        <p:txBody>
          <a:bodyPr/>
          <a:lstStyle>
            <a:lvl1pPr>
              <a:defRPr>
                <a:solidFill>
                  <a:schemeClr val="accent2"/>
                </a:solidFill>
              </a:defRPr>
            </a:lvl1pPr>
          </a:lstStyle>
          <a:p>
            <a:r>
              <a:rPr lang="en-US" dirty="0"/>
              <a:t>Slide title</a:t>
            </a:r>
          </a:p>
        </p:txBody>
      </p:sp>
      <p:pic>
        <p:nvPicPr>
          <p:cNvPr id="9" name="Picture 8">
            <a:extLst>
              <a:ext uri="{FF2B5EF4-FFF2-40B4-BE49-F238E27FC236}">
                <a16:creationId xmlns:a16="http://schemas.microsoft.com/office/drawing/2014/main" id="{8DB0460D-720A-4ED1-B7F4-2C9FC857216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20412" y="6193899"/>
            <a:ext cx="1828800" cy="287748"/>
          </a:xfrm>
          <a:prstGeom prst="rect">
            <a:avLst/>
          </a:prstGeom>
        </p:spPr>
      </p:pic>
      <p:sp>
        <p:nvSpPr>
          <p:cNvPr id="2" name="Footer Placeholder 1">
            <a:extLst>
              <a:ext uri="{FF2B5EF4-FFF2-40B4-BE49-F238E27FC236}">
                <a16:creationId xmlns:a16="http://schemas.microsoft.com/office/drawing/2014/main" id="{8A45D256-961D-4EAB-A6A7-1B64C8E8B414}"/>
              </a:ext>
            </a:extLst>
          </p:cNvPr>
          <p:cNvSpPr>
            <a:spLocks noGrp="1"/>
          </p:cNvSpPr>
          <p:nvPr>
            <p:ph type="ftr" sz="quarter" idx="40"/>
          </p:nvPr>
        </p:nvSpPr>
        <p:spPr/>
        <p:txBody>
          <a:bodyPr/>
          <a:lstStyle/>
          <a:p>
            <a:r>
              <a:rPr lang="en-AU" spc="-10">
                <a:solidFill>
                  <a:schemeClr val="accent4"/>
                </a:solidFill>
              </a:rPr>
              <a:t>Copyright 2019 Baker Hughes Company LLC. All rights reserved.</a:t>
            </a:r>
            <a:endParaRPr lang="en-US" spc="-10" dirty="0">
              <a:solidFill>
                <a:schemeClr val="accent4"/>
              </a:solidFill>
            </a:endParaRPr>
          </a:p>
        </p:txBody>
      </p:sp>
    </p:spTree>
    <p:extLst>
      <p:ext uri="{BB962C8B-B14F-4D97-AF65-F5344CB8AC3E}">
        <p14:creationId xmlns:p14="http://schemas.microsoft.com/office/powerpoint/2010/main" val="3875315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End slide">
    <p:bg>
      <p:bgPr>
        <a:solidFill>
          <a:schemeClr val="tx2"/>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381E25B-98F4-E34E-A871-AC2609F28847}"/>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2933781" y="2931699"/>
            <a:ext cx="6321262" cy="994602"/>
          </a:xfrm>
          <a:prstGeom prst="rect">
            <a:avLst/>
          </a:prstGeom>
        </p:spPr>
      </p:pic>
    </p:spTree>
    <p:extLst>
      <p:ext uri="{BB962C8B-B14F-4D97-AF65-F5344CB8AC3E}">
        <p14:creationId xmlns:p14="http://schemas.microsoft.com/office/powerpoint/2010/main" val="31189375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userDrawn="1">
  <p:cSld name="Title Slide with subheads (white)">
    <p:spTree>
      <p:nvGrpSpPr>
        <p:cNvPr id="1" name=""/>
        <p:cNvGrpSpPr/>
        <p:nvPr/>
      </p:nvGrpSpPr>
      <p:grpSpPr>
        <a:xfrm>
          <a:off x="0" y="0"/>
          <a:ext cx="0" cy="0"/>
          <a:chOff x="0" y="0"/>
          <a:chExt cx="0" cy="0"/>
        </a:xfrm>
      </p:grpSpPr>
      <p:pic>
        <p:nvPicPr>
          <p:cNvPr id="15" name="Picture 14"/>
          <p:cNvPicPr>
            <a:picLocks noChangeAspect="1"/>
          </p:cNvPicPr>
          <p:nvPr userDrawn="1"/>
        </p:nvPicPr>
        <p:blipFill rotWithShape="1">
          <a:blip r:embed="rId2"/>
          <a:srcRect l="23345" r="1"/>
          <a:stretch/>
        </p:blipFill>
        <p:spPr>
          <a:xfrm>
            <a:off x="2156604" y="0"/>
            <a:ext cx="10032222" cy="6858000"/>
          </a:xfrm>
          <a:prstGeom prst="rect">
            <a:avLst/>
          </a:prstGeom>
        </p:spPr>
      </p:pic>
      <p:sp>
        <p:nvSpPr>
          <p:cNvPr id="2" name="Title 1"/>
          <p:cNvSpPr>
            <a:spLocks noGrp="1"/>
          </p:cNvSpPr>
          <p:nvPr>
            <p:ph type="ctrTitle" hasCustomPrompt="1"/>
          </p:nvPr>
        </p:nvSpPr>
        <p:spPr>
          <a:xfrm>
            <a:off x="1930167" y="2087953"/>
            <a:ext cx="8998591" cy="817173"/>
          </a:xfrm>
        </p:spPr>
        <p:txBody>
          <a:bodyPr lIns="72000" tIns="36000" rIns="72000" bIns="36000" anchor="ctr" anchorCtr="0">
            <a:noAutofit/>
          </a:bodyPr>
          <a:lstStyle>
            <a:lvl1pPr algn="l">
              <a:lnSpc>
                <a:spcPct val="100000"/>
              </a:lnSpc>
              <a:defRPr sz="6000" b="1" spc="0">
                <a:solidFill>
                  <a:schemeClr val="bg2">
                    <a:lumMod val="25000"/>
                  </a:schemeClr>
                </a:solidFill>
              </a:defRPr>
            </a:lvl1pPr>
          </a:lstStyle>
          <a:p>
            <a:r>
              <a:rPr lang="en-US" dirty="0"/>
              <a:t>Presentation title</a:t>
            </a:r>
            <a:endParaRPr lang="en-CA" dirty="0"/>
          </a:p>
        </p:txBody>
      </p:sp>
      <p:sp>
        <p:nvSpPr>
          <p:cNvPr id="4" name="Date Placeholder 3"/>
          <p:cNvSpPr>
            <a:spLocks noGrp="1"/>
          </p:cNvSpPr>
          <p:nvPr>
            <p:ph type="dt" sz="half" idx="10"/>
          </p:nvPr>
        </p:nvSpPr>
        <p:spPr>
          <a:xfrm>
            <a:off x="1926802" y="6263860"/>
            <a:ext cx="4466125" cy="254013"/>
          </a:xfrm>
        </p:spPr>
        <p:txBody>
          <a:bodyPr>
            <a:noAutofit/>
          </a:bodyPr>
          <a:lstStyle>
            <a:lvl1pPr algn="l">
              <a:lnSpc>
                <a:spcPct val="100000"/>
              </a:lnSpc>
              <a:defRPr sz="1200" b="1">
                <a:solidFill>
                  <a:schemeClr val="accent2"/>
                </a:solidFill>
              </a:defRPr>
            </a:lvl1pPr>
          </a:lstStyle>
          <a:p>
            <a:fld id="{6050E0BC-091B-4F46-A64B-EF4A39477016}" type="datetime4">
              <a:rPr lang="en-US" smtClean="0"/>
              <a:pPr/>
              <a:t>December 1, 2023</a:t>
            </a:fld>
            <a:endParaRPr lang="en-CA" dirty="0"/>
          </a:p>
        </p:txBody>
      </p:sp>
      <p:sp>
        <p:nvSpPr>
          <p:cNvPr id="3" name="TextBox 2"/>
          <p:cNvSpPr txBox="1"/>
          <p:nvPr/>
        </p:nvSpPr>
        <p:spPr>
          <a:xfrm>
            <a:off x="1929088" y="6455125"/>
            <a:ext cx="8994020" cy="184666"/>
          </a:xfrm>
          <a:prstGeom prst="rect">
            <a:avLst/>
          </a:prstGeom>
          <a:noFill/>
        </p:spPr>
        <p:txBody>
          <a:bodyPr wrap="square" lIns="0" tIns="0" rIns="0" bIns="0" rtlCol="0">
            <a:spAutoFit/>
          </a:bodyPr>
          <a:lstStyle/>
          <a:p>
            <a:pPr>
              <a:lnSpc>
                <a:spcPct val="100000"/>
              </a:lnSpc>
            </a:pPr>
            <a:r>
              <a:rPr lang="en-CA" sz="1000" dirty="0">
                <a:solidFill>
                  <a:schemeClr val="accent2"/>
                </a:solidFill>
              </a:rPr>
              <a:t>Confidential. Not to be copied, distributed, or reproduced without prior approval.</a:t>
            </a:r>
            <a:r>
              <a:rPr lang="en-CA" sz="1200" dirty="0">
                <a:solidFill>
                  <a:schemeClr val="accent2"/>
                </a:solidFill>
              </a:rPr>
              <a:t> </a:t>
            </a:r>
          </a:p>
        </p:txBody>
      </p:sp>
      <p:sp>
        <p:nvSpPr>
          <p:cNvPr id="6" name="Text Placeholder 5"/>
          <p:cNvSpPr>
            <a:spLocks noGrp="1"/>
          </p:cNvSpPr>
          <p:nvPr>
            <p:ph type="body" sz="quarter" idx="11" hasCustomPrompt="1"/>
          </p:nvPr>
        </p:nvSpPr>
        <p:spPr>
          <a:xfrm>
            <a:off x="1929898" y="3131972"/>
            <a:ext cx="8993211" cy="540191"/>
          </a:xfrm>
        </p:spPr>
        <p:txBody>
          <a:bodyPr lIns="72000" tIns="36000" rIns="72000" bIns="36000" anchor="ctr"/>
          <a:lstStyle>
            <a:lvl1pPr marL="0" indent="0">
              <a:lnSpc>
                <a:spcPct val="100000"/>
              </a:lnSpc>
              <a:buNone/>
              <a:defRPr sz="3600" b="0">
                <a:solidFill>
                  <a:schemeClr val="bg2">
                    <a:lumMod val="50000"/>
                  </a:schemeClr>
                </a:solidFill>
              </a:defRPr>
            </a:lvl1pPr>
            <a:lvl2pPr marL="192024" indent="0">
              <a:buFont typeface="Arial"/>
              <a:buNone/>
              <a:defRPr sz="3600"/>
            </a:lvl2pPr>
            <a:lvl3pPr marL="0" indent="0">
              <a:buNone/>
              <a:defRPr sz="3600"/>
            </a:lvl3pPr>
            <a:lvl4pPr marL="192024" indent="0">
              <a:buFont typeface="Arial"/>
              <a:buNone/>
              <a:defRPr sz="3600"/>
            </a:lvl4pPr>
            <a:lvl5pPr marL="0" indent="0">
              <a:buNone/>
              <a:defRPr sz="3600"/>
            </a:lvl5pPr>
          </a:lstStyle>
          <a:p>
            <a:pPr lvl="0"/>
            <a:r>
              <a:rPr lang="en-CA" dirty="0"/>
              <a:t>Subhead 1</a:t>
            </a:r>
            <a:endParaRPr lang="en-US" dirty="0"/>
          </a:p>
        </p:txBody>
      </p:sp>
      <p:sp>
        <p:nvSpPr>
          <p:cNvPr id="12" name="Text Placeholder 5"/>
          <p:cNvSpPr>
            <a:spLocks noGrp="1"/>
          </p:cNvSpPr>
          <p:nvPr>
            <p:ph type="body" sz="quarter" idx="12" hasCustomPrompt="1"/>
          </p:nvPr>
        </p:nvSpPr>
        <p:spPr>
          <a:xfrm>
            <a:off x="1929896" y="3838484"/>
            <a:ext cx="8993211" cy="540191"/>
          </a:xfrm>
        </p:spPr>
        <p:txBody>
          <a:bodyPr lIns="72000" tIns="36000" rIns="72000" bIns="36000" anchor="ctr"/>
          <a:lstStyle>
            <a:lvl1pPr marL="0" indent="0">
              <a:lnSpc>
                <a:spcPct val="100000"/>
              </a:lnSpc>
              <a:buNone/>
              <a:defRPr sz="2400" b="0">
                <a:solidFill>
                  <a:schemeClr val="bg2">
                    <a:lumMod val="50000"/>
                  </a:schemeClr>
                </a:solidFill>
              </a:defRPr>
            </a:lvl1pPr>
            <a:lvl2pPr marL="192024" indent="0">
              <a:buFont typeface="Arial"/>
              <a:buNone/>
              <a:defRPr sz="3600"/>
            </a:lvl2pPr>
            <a:lvl3pPr marL="0" indent="0">
              <a:buNone/>
              <a:defRPr sz="3600"/>
            </a:lvl3pPr>
            <a:lvl4pPr marL="192024" indent="0">
              <a:buFont typeface="Arial"/>
              <a:buNone/>
              <a:defRPr sz="3600"/>
            </a:lvl4pPr>
            <a:lvl5pPr marL="0" indent="0">
              <a:buNone/>
              <a:defRPr sz="3600"/>
            </a:lvl5pPr>
          </a:lstStyle>
          <a:p>
            <a:pPr lvl="0"/>
            <a:r>
              <a:rPr lang="en-CA" dirty="0"/>
              <a:t>Subhead 2</a:t>
            </a:r>
            <a:endParaRPr lang="en-US" dirty="0"/>
          </a:p>
        </p:txBody>
      </p:sp>
      <p:sp>
        <p:nvSpPr>
          <p:cNvPr id="17" name="TextBox 16"/>
          <p:cNvSpPr txBox="1"/>
          <p:nvPr userDrawn="1"/>
        </p:nvSpPr>
        <p:spPr>
          <a:xfrm>
            <a:off x="9101787" y="6362793"/>
            <a:ext cx="2634454" cy="276999"/>
          </a:xfrm>
          <a:prstGeom prst="rect">
            <a:avLst/>
          </a:prstGeom>
          <a:noFill/>
        </p:spPr>
        <p:txBody>
          <a:bodyPr wrap="square" lIns="0" tIns="0" rIns="0" bIns="0" rtlCol="0">
            <a:spAutoFit/>
          </a:bodyPr>
          <a:lstStyle/>
          <a:p>
            <a:pPr algn="r">
              <a:lnSpc>
                <a:spcPct val="100000"/>
              </a:lnSpc>
            </a:pPr>
            <a:r>
              <a:rPr lang="en-CA" sz="900" dirty="0">
                <a:solidFill>
                  <a:schemeClr val="accent2"/>
                </a:solidFill>
              </a:rPr>
              <a:t>© 2017 Baker Hughes, a GE company, LLC - All rights reserved.</a:t>
            </a:r>
            <a:endParaRPr lang="en-CA" sz="1100" dirty="0">
              <a:solidFill>
                <a:schemeClr val="accent2"/>
              </a:solidFill>
            </a:endParaRPr>
          </a:p>
        </p:txBody>
      </p:sp>
    </p:spTree>
    <p:extLst>
      <p:ext uri="{BB962C8B-B14F-4D97-AF65-F5344CB8AC3E}">
        <p14:creationId xmlns:p14="http://schemas.microsoft.com/office/powerpoint/2010/main" val="185154988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Streamline custom accents">
    <p:spTree>
      <p:nvGrpSpPr>
        <p:cNvPr id="1" name=""/>
        <p:cNvGrpSpPr/>
        <p:nvPr/>
      </p:nvGrpSpPr>
      <p:grpSpPr>
        <a:xfrm>
          <a:off x="0" y="0"/>
          <a:ext cx="0" cy="0"/>
          <a:chOff x="0" y="0"/>
          <a:chExt cx="0" cy="0"/>
        </a:xfrm>
      </p:grpSpPr>
      <p:sp>
        <p:nvSpPr>
          <p:cNvPr id="8" name="Date Placeholder 3"/>
          <p:cNvSpPr>
            <a:spLocks noGrp="1"/>
          </p:cNvSpPr>
          <p:nvPr>
            <p:ph type="dt" sz="half" idx="10"/>
          </p:nvPr>
        </p:nvSpPr>
        <p:spPr>
          <a:xfrm>
            <a:off x="9713867" y="6279689"/>
            <a:ext cx="1598604" cy="182880"/>
          </a:xfrm>
        </p:spPr>
        <p:txBody>
          <a:bodyPr/>
          <a:lstStyle/>
          <a:p>
            <a:fld id="{66CA7FD2-EEE1-4653-A3ED-EC06E26685F5}" type="datetime4">
              <a:rPr lang="en-US" smtClean="0"/>
              <a:t>December 1, 2023</a:t>
            </a:fld>
            <a:endParaRPr lang="en-CA"/>
          </a:p>
        </p:txBody>
      </p:sp>
      <p:sp>
        <p:nvSpPr>
          <p:cNvPr id="10" name="Slide Number Placeholder 5"/>
          <p:cNvSpPr>
            <a:spLocks noGrp="1"/>
          </p:cNvSpPr>
          <p:nvPr>
            <p:ph type="sldNum" sz="quarter" idx="12"/>
          </p:nvPr>
        </p:nvSpPr>
        <p:spPr>
          <a:xfrm>
            <a:off x="11411027" y="6294185"/>
            <a:ext cx="329550" cy="153888"/>
          </a:xfrm>
        </p:spPr>
        <p:txBody>
          <a:bodyPr/>
          <a:lstStyle/>
          <a:p>
            <a:fld id="{00E6A5BD-C011-4A45-AA3A-201790FB7F2B}" type="slidenum">
              <a:rPr lang="en-CA" smtClean="0"/>
              <a:t>‹#›</a:t>
            </a:fld>
            <a:endParaRPr lang="en-CA" dirty="0"/>
          </a:p>
        </p:txBody>
      </p:sp>
      <p:sp>
        <p:nvSpPr>
          <p:cNvPr id="5" name="Title Placeholder 1"/>
          <p:cNvSpPr>
            <a:spLocks noGrp="1"/>
          </p:cNvSpPr>
          <p:nvPr>
            <p:ph type="title"/>
          </p:nvPr>
        </p:nvSpPr>
        <p:spPr>
          <a:xfrm>
            <a:off x="706739" y="142614"/>
            <a:ext cx="11031188" cy="602000"/>
          </a:xfrm>
          <a:prstGeom prst="rect">
            <a:avLst/>
          </a:prstGeom>
        </p:spPr>
        <p:txBody>
          <a:bodyPr vert="horz" lIns="72000" tIns="36000" rIns="72000" bIns="36000" rtlCol="0" anchor="ctr" anchorCtr="0">
            <a:noAutofit/>
          </a:bodyPr>
          <a:lstStyle/>
          <a:p>
            <a:r>
              <a:rPr lang="en-US"/>
              <a:t>Click to edit Master title style</a:t>
            </a:r>
            <a:endParaRPr lang="en-CA" dirty="0"/>
          </a:p>
        </p:txBody>
      </p:sp>
      <p:cxnSp>
        <p:nvCxnSpPr>
          <p:cNvPr id="7" name="Straight Connector 6"/>
          <p:cNvCxnSpPr/>
          <p:nvPr userDrawn="1"/>
        </p:nvCxnSpPr>
        <p:spPr>
          <a:xfrm>
            <a:off x="699221" y="6079757"/>
            <a:ext cx="11045220" cy="0"/>
          </a:xfrm>
          <a:prstGeom prst="line">
            <a:avLst/>
          </a:prstGeom>
          <a:ln w="12700" cmpd="sng">
            <a:solidFill>
              <a:srgbClr val="63666A"/>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7267691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04A395E-FAD4-45FE-AA63-7366F043E113}" type="datetimeFigureOut">
              <a:rPr lang="en-AU" smtClean="0"/>
              <a:t>1/12/2023</a:t>
            </a:fld>
            <a:endParaRPr lang="en-AU"/>
          </a:p>
        </p:txBody>
      </p:sp>
      <p:sp>
        <p:nvSpPr>
          <p:cNvPr id="5" name="Footer Placeholder 4"/>
          <p:cNvSpPr>
            <a:spLocks noGrp="1"/>
          </p:cNvSpPr>
          <p:nvPr>
            <p:ph type="ftr" sz="quarter" idx="11"/>
          </p:nvPr>
        </p:nvSpPr>
        <p:spPr>
          <a:xfrm>
            <a:off x="4037549" y="6356352"/>
            <a:ext cx="4113728" cy="365125"/>
          </a:xfrm>
          <a:prstGeom prst="rect">
            <a:avLst/>
          </a:prstGeom>
        </p:spPr>
        <p:txBody>
          <a:bodyPr/>
          <a:lstStyle/>
          <a:p>
            <a:endParaRPr lang="en-AU"/>
          </a:p>
        </p:txBody>
      </p:sp>
      <p:sp>
        <p:nvSpPr>
          <p:cNvPr id="6" name="Slide Number Placeholder 5"/>
          <p:cNvSpPr>
            <a:spLocks noGrp="1"/>
          </p:cNvSpPr>
          <p:nvPr>
            <p:ph type="sldNum" sz="quarter" idx="12"/>
          </p:nvPr>
        </p:nvSpPr>
        <p:spPr/>
        <p:txBody>
          <a:bodyPr/>
          <a:lstStyle/>
          <a:p>
            <a:fld id="{248F278C-3DA7-41C3-BD78-C6557AA5E49A}" type="slidenum">
              <a:rPr lang="en-AU" smtClean="0"/>
              <a:t>‹#›</a:t>
            </a:fld>
            <a:endParaRPr lang="en-AU"/>
          </a:p>
        </p:txBody>
      </p:sp>
    </p:spTree>
    <p:extLst>
      <p:ext uri="{BB962C8B-B14F-4D97-AF65-F5344CB8AC3E}">
        <p14:creationId xmlns:p14="http://schemas.microsoft.com/office/powerpoint/2010/main" val="42039563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 (image option A)">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0" name="Freeform 5">
            <a:extLst>
              <a:ext uri="{FF2B5EF4-FFF2-40B4-BE49-F238E27FC236}">
                <a16:creationId xmlns:a16="http://schemas.microsoft.com/office/drawing/2014/main" id="{F2B5EAEA-81F9-D24D-9199-CD29CB680C77}"/>
              </a:ext>
            </a:extLst>
          </p:cNvPr>
          <p:cNvSpPr>
            <a:spLocks noChangeAspect="1"/>
          </p:cNvSpPr>
          <p:nvPr userDrawn="1"/>
        </p:nvSpPr>
        <p:spPr bwMode="auto">
          <a:xfrm>
            <a:off x="0" y="0"/>
            <a:ext cx="12189600" cy="4943027"/>
          </a:xfrm>
          <a:custGeom>
            <a:avLst/>
            <a:gdLst>
              <a:gd name="T0" fmla="*/ 1281 w 1281"/>
              <a:gd name="T1" fmla="*/ 0 h 519"/>
              <a:gd name="T2" fmla="*/ 1281 w 1281"/>
              <a:gd name="T3" fmla="*/ 214 h 519"/>
              <a:gd name="T4" fmla="*/ 544 w 1281"/>
              <a:gd name="T5" fmla="*/ 482 h 519"/>
              <a:gd name="T6" fmla="*/ 544 w 1281"/>
              <a:gd name="T7" fmla="*/ 482 h 519"/>
              <a:gd name="T8" fmla="*/ 340 w 1281"/>
              <a:gd name="T9" fmla="*/ 519 h 519"/>
              <a:gd name="T10" fmla="*/ 0 w 1281"/>
              <a:gd name="T11" fmla="*/ 409 h 519"/>
              <a:gd name="T12" fmla="*/ 0 w 1281"/>
              <a:gd name="T13" fmla="*/ 0 h 519"/>
              <a:gd name="T14" fmla="*/ 1281 w 1281"/>
              <a:gd name="T15" fmla="*/ 0 h 5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81" h="519">
                <a:moveTo>
                  <a:pt x="1281" y="0"/>
                </a:moveTo>
                <a:cubicBezTo>
                  <a:pt x="1281" y="214"/>
                  <a:pt x="1281" y="214"/>
                  <a:pt x="1281" y="214"/>
                </a:cubicBezTo>
                <a:cubicBezTo>
                  <a:pt x="544" y="482"/>
                  <a:pt x="544" y="482"/>
                  <a:pt x="544" y="482"/>
                </a:cubicBezTo>
                <a:cubicBezTo>
                  <a:pt x="544" y="482"/>
                  <a:pt x="544" y="482"/>
                  <a:pt x="544" y="482"/>
                </a:cubicBezTo>
                <a:cubicBezTo>
                  <a:pt x="481" y="506"/>
                  <a:pt x="412" y="519"/>
                  <a:pt x="340" y="519"/>
                </a:cubicBezTo>
                <a:cubicBezTo>
                  <a:pt x="213" y="519"/>
                  <a:pt x="96" y="478"/>
                  <a:pt x="0" y="409"/>
                </a:cubicBezTo>
                <a:cubicBezTo>
                  <a:pt x="0" y="0"/>
                  <a:pt x="0" y="0"/>
                  <a:pt x="0" y="0"/>
                </a:cubicBezTo>
                <a:lnTo>
                  <a:pt x="1281"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CA"/>
          </a:p>
        </p:txBody>
      </p:sp>
      <p:pic>
        <p:nvPicPr>
          <p:cNvPr id="11" name="Picture 10">
            <a:extLst>
              <a:ext uri="{FF2B5EF4-FFF2-40B4-BE49-F238E27FC236}">
                <a16:creationId xmlns:a16="http://schemas.microsoft.com/office/drawing/2014/main" id="{C8392722-67E1-1F42-A3EE-E21E404920AF}"/>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632000" y="450000"/>
            <a:ext cx="4015547" cy="631817"/>
          </a:xfrm>
          <a:prstGeom prst="rect">
            <a:avLst/>
          </a:prstGeom>
        </p:spPr>
      </p:pic>
      <p:sp>
        <p:nvSpPr>
          <p:cNvPr id="13" name="Text Placeholder 15">
            <a:extLst>
              <a:ext uri="{FF2B5EF4-FFF2-40B4-BE49-F238E27FC236}">
                <a16:creationId xmlns:a16="http://schemas.microsoft.com/office/drawing/2014/main" id="{6A07C69E-8D35-194E-B791-D8B64B84AA21}"/>
              </a:ext>
            </a:extLst>
          </p:cNvPr>
          <p:cNvSpPr>
            <a:spLocks noGrp="1"/>
          </p:cNvSpPr>
          <p:nvPr>
            <p:ph type="body" sz="quarter" idx="12" hasCustomPrompt="1"/>
          </p:nvPr>
        </p:nvSpPr>
        <p:spPr>
          <a:xfrm>
            <a:off x="539612" y="5327512"/>
            <a:ext cx="11109600" cy="276999"/>
          </a:xfrm>
          <a:prstGeom prst="rect">
            <a:avLst/>
          </a:prstGeom>
        </p:spPr>
        <p:txBody>
          <a:bodyPr>
            <a:spAutoFit/>
          </a:bodyPr>
          <a:lstStyle>
            <a:lvl1pPr>
              <a:defRPr sz="1800" b="0" i="0">
                <a:solidFill>
                  <a:schemeClr val="bg1"/>
                </a:solidFill>
                <a:latin typeface="+mn-lt"/>
                <a:cs typeface="Poppins" pitchFamily="2" charset="77"/>
              </a:defRPr>
            </a:lvl1pPr>
          </a:lstStyle>
          <a:p>
            <a:pPr lvl="0"/>
            <a:r>
              <a:rPr lang="en-US" dirty="0"/>
              <a:t>Presenter’s name</a:t>
            </a:r>
          </a:p>
        </p:txBody>
      </p:sp>
      <p:sp>
        <p:nvSpPr>
          <p:cNvPr id="19" name="Title 1">
            <a:extLst>
              <a:ext uri="{FF2B5EF4-FFF2-40B4-BE49-F238E27FC236}">
                <a16:creationId xmlns:a16="http://schemas.microsoft.com/office/drawing/2014/main" id="{6EAD4842-E457-A14D-BC7C-12013D02CF9F}"/>
              </a:ext>
            </a:extLst>
          </p:cNvPr>
          <p:cNvSpPr>
            <a:spLocks noGrp="1"/>
          </p:cNvSpPr>
          <p:nvPr>
            <p:ph type="title" hasCustomPrompt="1"/>
          </p:nvPr>
        </p:nvSpPr>
        <p:spPr>
          <a:xfrm>
            <a:off x="539612" y="2107562"/>
            <a:ext cx="7092000" cy="640560"/>
          </a:xfrm>
        </p:spPr>
        <p:txBody>
          <a:bodyPr anchor="b">
            <a:noAutofit/>
          </a:bodyPr>
          <a:lstStyle>
            <a:lvl1pPr marL="0" marR="0" indent="0" algn="l" defTabSz="1218987" rtl="0" eaLnBrk="1" fontAlgn="auto" latinLnBrk="0" hangingPunct="1">
              <a:lnSpc>
                <a:spcPct val="90000"/>
              </a:lnSpc>
              <a:spcBef>
                <a:spcPct val="0"/>
              </a:spcBef>
              <a:spcAft>
                <a:spcPts val="0"/>
              </a:spcAft>
              <a:buClrTx/>
              <a:buSzTx/>
              <a:buFontTx/>
              <a:buNone/>
              <a:tabLst/>
              <a:defRPr sz="4500">
                <a:solidFill>
                  <a:schemeClr val="accent2"/>
                </a:solidFill>
              </a:defRPr>
            </a:lvl1pPr>
          </a:lstStyle>
          <a:p>
            <a:pPr marL="0" marR="0" lvl="0" indent="0" algn="l" defTabSz="1218987" rtl="0" eaLnBrk="1" fontAlgn="auto" latinLnBrk="0" hangingPunct="1">
              <a:lnSpc>
                <a:spcPct val="90000"/>
              </a:lnSpc>
              <a:spcBef>
                <a:spcPct val="0"/>
              </a:spcBef>
              <a:spcAft>
                <a:spcPts val="0"/>
              </a:spcAft>
              <a:buClrTx/>
              <a:buSzTx/>
              <a:buFontTx/>
              <a:buNone/>
              <a:tabLst/>
              <a:defRPr/>
            </a:pPr>
            <a:r>
              <a:rPr lang="en-US" dirty="0"/>
              <a:t>Presentation title</a:t>
            </a:r>
          </a:p>
        </p:txBody>
      </p:sp>
      <p:sp>
        <p:nvSpPr>
          <p:cNvPr id="20" name="Text Placeholder 15">
            <a:extLst>
              <a:ext uri="{FF2B5EF4-FFF2-40B4-BE49-F238E27FC236}">
                <a16:creationId xmlns:a16="http://schemas.microsoft.com/office/drawing/2014/main" id="{BBA4BED5-144F-5142-A515-742298593FF8}"/>
              </a:ext>
            </a:extLst>
          </p:cNvPr>
          <p:cNvSpPr>
            <a:spLocks noGrp="1"/>
          </p:cNvSpPr>
          <p:nvPr>
            <p:ph type="body" sz="quarter" idx="11" hasCustomPrompt="1"/>
          </p:nvPr>
        </p:nvSpPr>
        <p:spPr>
          <a:xfrm>
            <a:off x="539612" y="2849943"/>
            <a:ext cx="7092000" cy="369332"/>
          </a:xfrm>
          <a:prstGeom prst="rect">
            <a:avLst/>
          </a:prstGeom>
        </p:spPr>
        <p:txBody>
          <a:bodyPr>
            <a:noAutofit/>
          </a:bodyPr>
          <a:lstStyle>
            <a:lvl1pPr>
              <a:defRPr sz="2400">
                <a:solidFill>
                  <a:schemeClr val="accent2"/>
                </a:solidFill>
              </a:defRPr>
            </a:lvl1pPr>
          </a:lstStyle>
          <a:p>
            <a:pPr lvl="0"/>
            <a:r>
              <a:rPr lang="en-US" dirty="0"/>
              <a:t>Subhead 1</a:t>
            </a:r>
          </a:p>
        </p:txBody>
      </p:sp>
      <p:sp>
        <p:nvSpPr>
          <p:cNvPr id="12" name="TextBox 11">
            <a:extLst>
              <a:ext uri="{FF2B5EF4-FFF2-40B4-BE49-F238E27FC236}">
                <a16:creationId xmlns:a16="http://schemas.microsoft.com/office/drawing/2014/main" id="{C7075EA1-638B-487A-876B-BCD2EA9AEAD9}"/>
              </a:ext>
            </a:extLst>
          </p:cNvPr>
          <p:cNvSpPr txBox="1"/>
          <p:nvPr userDrawn="1"/>
        </p:nvSpPr>
        <p:spPr>
          <a:xfrm>
            <a:off x="4454013" y="6068933"/>
            <a:ext cx="7193534" cy="369332"/>
          </a:xfrm>
          <a:prstGeom prst="rect">
            <a:avLst/>
          </a:prstGeom>
          <a:noFill/>
        </p:spPr>
        <p:txBody>
          <a:bodyPr wrap="square" lIns="0" tIns="0" rIns="0" bIns="0" rtlCol="0">
            <a:spAutoFit/>
          </a:bodyPr>
          <a:lstStyle/>
          <a:p>
            <a:r>
              <a:rPr lang="en-US" sz="800" spc="-10" baseline="0" dirty="0">
                <a:solidFill>
                  <a:schemeClr val="bg1"/>
                </a:solidFill>
              </a:rPr>
              <a:t>Copyright 2019 Baker Hughes Company LLC. All rights reserved. The information contained in this document is company confidential and proprietary property of Baker Hughes and its affiliates. It is to be used only for the benefit of Baker Hughes and may not be distributed, transmitted, reproduced, altered, or used for any purpose without the express written consent of Baker Hughes.</a:t>
            </a:r>
          </a:p>
        </p:txBody>
      </p:sp>
    </p:spTree>
    <p:extLst>
      <p:ext uri="{BB962C8B-B14F-4D97-AF65-F5344CB8AC3E}">
        <p14:creationId xmlns:p14="http://schemas.microsoft.com/office/powerpoint/2010/main" val="3729361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slide (image option B)">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0" name="Freeform 5">
            <a:extLst>
              <a:ext uri="{FF2B5EF4-FFF2-40B4-BE49-F238E27FC236}">
                <a16:creationId xmlns:a16="http://schemas.microsoft.com/office/drawing/2014/main" id="{F2B5EAEA-81F9-D24D-9199-CD29CB680C77}"/>
              </a:ext>
            </a:extLst>
          </p:cNvPr>
          <p:cNvSpPr>
            <a:spLocks noChangeAspect="1"/>
          </p:cNvSpPr>
          <p:nvPr userDrawn="1"/>
        </p:nvSpPr>
        <p:spPr bwMode="auto">
          <a:xfrm>
            <a:off x="0" y="0"/>
            <a:ext cx="12189600" cy="4943027"/>
          </a:xfrm>
          <a:custGeom>
            <a:avLst/>
            <a:gdLst>
              <a:gd name="T0" fmla="*/ 1281 w 1281"/>
              <a:gd name="T1" fmla="*/ 0 h 519"/>
              <a:gd name="T2" fmla="*/ 1281 w 1281"/>
              <a:gd name="T3" fmla="*/ 214 h 519"/>
              <a:gd name="T4" fmla="*/ 544 w 1281"/>
              <a:gd name="T5" fmla="*/ 482 h 519"/>
              <a:gd name="T6" fmla="*/ 544 w 1281"/>
              <a:gd name="T7" fmla="*/ 482 h 519"/>
              <a:gd name="T8" fmla="*/ 340 w 1281"/>
              <a:gd name="T9" fmla="*/ 519 h 519"/>
              <a:gd name="T10" fmla="*/ 0 w 1281"/>
              <a:gd name="T11" fmla="*/ 409 h 519"/>
              <a:gd name="T12" fmla="*/ 0 w 1281"/>
              <a:gd name="T13" fmla="*/ 0 h 519"/>
              <a:gd name="T14" fmla="*/ 1281 w 1281"/>
              <a:gd name="T15" fmla="*/ 0 h 5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81" h="519">
                <a:moveTo>
                  <a:pt x="1281" y="0"/>
                </a:moveTo>
                <a:cubicBezTo>
                  <a:pt x="1281" y="214"/>
                  <a:pt x="1281" y="214"/>
                  <a:pt x="1281" y="214"/>
                </a:cubicBezTo>
                <a:cubicBezTo>
                  <a:pt x="544" y="482"/>
                  <a:pt x="544" y="482"/>
                  <a:pt x="544" y="482"/>
                </a:cubicBezTo>
                <a:cubicBezTo>
                  <a:pt x="544" y="482"/>
                  <a:pt x="544" y="482"/>
                  <a:pt x="544" y="482"/>
                </a:cubicBezTo>
                <a:cubicBezTo>
                  <a:pt x="481" y="506"/>
                  <a:pt x="412" y="519"/>
                  <a:pt x="340" y="519"/>
                </a:cubicBezTo>
                <a:cubicBezTo>
                  <a:pt x="213" y="519"/>
                  <a:pt x="96" y="478"/>
                  <a:pt x="0" y="409"/>
                </a:cubicBezTo>
                <a:cubicBezTo>
                  <a:pt x="0" y="0"/>
                  <a:pt x="0" y="0"/>
                  <a:pt x="0" y="0"/>
                </a:cubicBezTo>
                <a:lnTo>
                  <a:pt x="1281"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CA"/>
          </a:p>
        </p:txBody>
      </p:sp>
      <p:pic>
        <p:nvPicPr>
          <p:cNvPr id="11" name="Picture 10">
            <a:extLst>
              <a:ext uri="{FF2B5EF4-FFF2-40B4-BE49-F238E27FC236}">
                <a16:creationId xmlns:a16="http://schemas.microsoft.com/office/drawing/2014/main" id="{C8392722-67E1-1F42-A3EE-E21E404920AF}"/>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632000" y="450000"/>
            <a:ext cx="4015547" cy="631817"/>
          </a:xfrm>
          <a:prstGeom prst="rect">
            <a:avLst/>
          </a:prstGeom>
        </p:spPr>
      </p:pic>
      <p:sp>
        <p:nvSpPr>
          <p:cNvPr id="13" name="Text Placeholder 15">
            <a:extLst>
              <a:ext uri="{FF2B5EF4-FFF2-40B4-BE49-F238E27FC236}">
                <a16:creationId xmlns:a16="http://schemas.microsoft.com/office/drawing/2014/main" id="{6A07C69E-8D35-194E-B791-D8B64B84AA21}"/>
              </a:ext>
            </a:extLst>
          </p:cNvPr>
          <p:cNvSpPr>
            <a:spLocks noGrp="1"/>
          </p:cNvSpPr>
          <p:nvPr>
            <p:ph type="body" sz="quarter" idx="12" hasCustomPrompt="1"/>
          </p:nvPr>
        </p:nvSpPr>
        <p:spPr>
          <a:xfrm>
            <a:off x="539612" y="5327512"/>
            <a:ext cx="11109600" cy="276999"/>
          </a:xfrm>
          <a:prstGeom prst="rect">
            <a:avLst/>
          </a:prstGeom>
        </p:spPr>
        <p:txBody>
          <a:bodyPr>
            <a:spAutoFit/>
          </a:bodyPr>
          <a:lstStyle>
            <a:lvl1pPr>
              <a:defRPr sz="1800" b="0" i="0">
                <a:solidFill>
                  <a:schemeClr val="bg1"/>
                </a:solidFill>
                <a:latin typeface="+mn-lt"/>
                <a:cs typeface="Poppins" pitchFamily="2" charset="77"/>
              </a:defRPr>
            </a:lvl1pPr>
          </a:lstStyle>
          <a:p>
            <a:pPr lvl="0"/>
            <a:r>
              <a:rPr lang="en-US" dirty="0"/>
              <a:t>Presenter’s name</a:t>
            </a:r>
          </a:p>
        </p:txBody>
      </p:sp>
      <p:sp>
        <p:nvSpPr>
          <p:cNvPr id="19" name="Title 1">
            <a:extLst>
              <a:ext uri="{FF2B5EF4-FFF2-40B4-BE49-F238E27FC236}">
                <a16:creationId xmlns:a16="http://schemas.microsoft.com/office/drawing/2014/main" id="{6EAD4842-E457-A14D-BC7C-12013D02CF9F}"/>
              </a:ext>
            </a:extLst>
          </p:cNvPr>
          <p:cNvSpPr>
            <a:spLocks noGrp="1"/>
          </p:cNvSpPr>
          <p:nvPr>
            <p:ph type="title" hasCustomPrompt="1"/>
          </p:nvPr>
        </p:nvSpPr>
        <p:spPr>
          <a:xfrm>
            <a:off x="539612" y="2107562"/>
            <a:ext cx="7092000" cy="640560"/>
          </a:xfrm>
        </p:spPr>
        <p:txBody>
          <a:bodyPr anchor="b">
            <a:noAutofit/>
          </a:bodyPr>
          <a:lstStyle>
            <a:lvl1pPr marL="0" marR="0" indent="0" algn="l" defTabSz="1218987" rtl="0" eaLnBrk="1" fontAlgn="auto" latinLnBrk="0" hangingPunct="1">
              <a:lnSpc>
                <a:spcPct val="90000"/>
              </a:lnSpc>
              <a:spcBef>
                <a:spcPct val="0"/>
              </a:spcBef>
              <a:spcAft>
                <a:spcPts val="0"/>
              </a:spcAft>
              <a:buClrTx/>
              <a:buSzTx/>
              <a:buFontTx/>
              <a:buNone/>
              <a:tabLst/>
              <a:defRPr sz="4500">
                <a:solidFill>
                  <a:schemeClr val="accent2"/>
                </a:solidFill>
              </a:defRPr>
            </a:lvl1pPr>
          </a:lstStyle>
          <a:p>
            <a:pPr marL="0" marR="0" lvl="0" indent="0" algn="l" defTabSz="1218987" rtl="0" eaLnBrk="1" fontAlgn="auto" latinLnBrk="0" hangingPunct="1">
              <a:lnSpc>
                <a:spcPct val="90000"/>
              </a:lnSpc>
              <a:spcBef>
                <a:spcPct val="0"/>
              </a:spcBef>
              <a:spcAft>
                <a:spcPts val="0"/>
              </a:spcAft>
              <a:buClrTx/>
              <a:buSzTx/>
              <a:buFontTx/>
              <a:buNone/>
              <a:tabLst/>
              <a:defRPr/>
            </a:pPr>
            <a:r>
              <a:rPr lang="en-US" dirty="0"/>
              <a:t>Presentation title</a:t>
            </a:r>
          </a:p>
        </p:txBody>
      </p:sp>
      <p:sp>
        <p:nvSpPr>
          <p:cNvPr id="20" name="Text Placeholder 15">
            <a:extLst>
              <a:ext uri="{FF2B5EF4-FFF2-40B4-BE49-F238E27FC236}">
                <a16:creationId xmlns:a16="http://schemas.microsoft.com/office/drawing/2014/main" id="{BBA4BED5-144F-5142-A515-742298593FF8}"/>
              </a:ext>
            </a:extLst>
          </p:cNvPr>
          <p:cNvSpPr>
            <a:spLocks noGrp="1"/>
          </p:cNvSpPr>
          <p:nvPr>
            <p:ph type="body" sz="quarter" idx="11" hasCustomPrompt="1"/>
          </p:nvPr>
        </p:nvSpPr>
        <p:spPr>
          <a:xfrm>
            <a:off x="539612" y="2849943"/>
            <a:ext cx="7092000" cy="369332"/>
          </a:xfrm>
          <a:prstGeom prst="rect">
            <a:avLst/>
          </a:prstGeom>
        </p:spPr>
        <p:txBody>
          <a:bodyPr>
            <a:noAutofit/>
          </a:bodyPr>
          <a:lstStyle>
            <a:lvl1pPr>
              <a:defRPr sz="2400">
                <a:solidFill>
                  <a:schemeClr val="accent2"/>
                </a:solidFill>
              </a:defRPr>
            </a:lvl1pPr>
          </a:lstStyle>
          <a:p>
            <a:pPr lvl="0"/>
            <a:r>
              <a:rPr lang="en-US" dirty="0"/>
              <a:t>Subhead 1</a:t>
            </a:r>
          </a:p>
        </p:txBody>
      </p:sp>
      <p:sp>
        <p:nvSpPr>
          <p:cNvPr id="12" name="TextBox 11">
            <a:extLst>
              <a:ext uri="{FF2B5EF4-FFF2-40B4-BE49-F238E27FC236}">
                <a16:creationId xmlns:a16="http://schemas.microsoft.com/office/drawing/2014/main" id="{C7075EA1-638B-487A-876B-BCD2EA9AEAD9}"/>
              </a:ext>
            </a:extLst>
          </p:cNvPr>
          <p:cNvSpPr txBox="1"/>
          <p:nvPr userDrawn="1"/>
        </p:nvSpPr>
        <p:spPr>
          <a:xfrm>
            <a:off x="4454013" y="6068933"/>
            <a:ext cx="7193534" cy="369332"/>
          </a:xfrm>
          <a:prstGeom prst="rect">
            <a:avLst/>
          </a:prstGeom>
          <a:noFill/>
        </p:spPr>
        <p:txBody>
          <a:bodyPr wrap="square" lIns="0" tIns="0" rIns="0" bIns="0" rtlCol="0">
            <a:spAutoFit/>
          </a:bodyPr>
          <a:lstStyle/>
          <a:p>
            <a:r>
              <a:rPr lang="en-US" sz="800" spc="-10" baseline="0" dirty="0">
                <a:solidFill>
                  <a:schemeClr val="bg1"/>
                </a:solidFill>
              </a:rPr>
              <a:t>Copyright 2019 Baker Hughes Company LLC. All rights reserved. The information contained in this document is company confidential and proprietary property of Baker Hughes and its affiliates. It is to be used only for the benefit of Baker Hughes and may not be distributed, transmitted, reproduced, altered, or used for any purpose without the express written consent of Baker Hughes.</a:t>
            </a:r>
          </a:p>
        </p:txBody>
      </p:sp>
    </p:spTree>
    <p:extLst>
      <p:ext uri="{BB962C8B-B14F-4D97-AF65-F5344CB8AC3E}">
        <p14:creationId xmlns:p14="http://schemas.microsoft.com/office/powerpoint/2010/main" val="25039057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itle slide (image option C)">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0" name="Freeform 5">
            <a:extLst>
              <a:ext uri="{FF2B5EF4-FFF2-40B4-BE49-F238E27FC236}">
                <a16:creationId xmlns:a16="http://schemas.microsoft.com/office/drawing/2014/main" id="{F2B5EAEA-81F9-D24D-9199-CD29CB680C77}"/>
              </a:ext>
            </a:extLst>
          </p:cNvPr>
          <p:cNvSpPr>
            <a:spLocks noChangeAspect="1"/>
          </p:cNvSpPr>
          <p:nvPr userDrawn="1"/>
        </p:nvSpPr>
        <p:spPr bwMode="auto">
          <a:xfrm>
            <a:off x="0" y="0"/>
            <a:ext cx="12189600" cy="4943027"/>
          </a:xfrm>
          <a:custGeom>
            <a:avLst/>
            <a:gdLst>
              <a:gd name="T0" fmla="*/ 1281 w 1281"/>
              <a:gd name="T1" fmla="*/ 0 h 519"/>
              <a:gd name="T2" fmla="*/ 1281 w 1281"/>
              <a:gd name="T3" fmla="*/ 214 h 519"/>
              <a:gd name="T4" fmla="*/ 544 w 1281"/>
              <a:gd name="T5" fmla="*/ 482 h 519"/>
              <a:gd name="T6" fmla="*/ 544 w 1281"/>
              <a:gd name="T7" fmla="*/ 482 h 519"/>
              <a:gd name="T8" fmla="*/ 340 w 1281"/>
              <a:gd name="T9" fmla="*/ 519 h 519"/>
              <a:gd name="T10" fmla="*/ 0 w 1281"/>
              <a:gd name="T11" fmla="*/ 409 h 519"/>
              <a:gd name="T12" fmla="*/ 0 w 1281"/>
              <a:gd name="T13" fmla="*/ 0 h 519"/>
              <a:gd name="T14" fmla="*/ 1281 w 1281"/>
              <a:gd name="T15" fmla="*/ 0 h 5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81" h="519">
                <a:moveTo>
                  <a:pt x="1281" y="0"/>
                </a:moveTo>
                <a:cubicBezTo>
                  <a:pt x="1281" y="214"/>
                  <a:pt x="1281" y="214"/>
                  <a:pt x="1281" y="214"/>
                </a:cubicBezTo>
                <a:cubicBezTo>
                  <a:pt x="544" y="482"/>
                  <a:pt x="544" y="482"/>
                  <a:pt x="544" y="482"/>
                </a:cubicBezTo>
                <a:cubicBezTo>
                  <a:pt x="544" y="482"/>
                  <a:pt x="544" y="482"/>
                  <a:pt x="544" y="482"/>
                </a:cubicBezTo>
                <a:cubicBezTo>
                  <a:pt x="481" y="506"/>
                  <a:pt x="412" y="519"/>
                  <a:pt x="340" y="519"/>
                </a:cubicBezTo>
                <a:cubicBezTo>
                  <a:pt x="213" y="519"/>
                  <a:pt x="96" y="478"/>
                  <a:pt x="0" y="409"/>
                </a:cubicBezTo>
                <a:cubicBezTo>
                  <a:pt x="0" y="0"/>
                  <a:pt x="0" y="0"/>
                  <a:pt x="0" y="0"/>
                </a:cubicBezTo>
                <a:lnTo>
                  <a:pt x="1281"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CA"/>
          </a:p>
        </p:txBody>
      </p:sp>
      <p:pic>
        <p:nvPicPr>
          <p:cNvPr id="11" name="Picture 10">
            <a:extLst>
              <a:ext uri="{FF2B5EF4-FFF2-40B4-BE49-F238E27FC236}">
                <a16:creationId xmlns:a16="http://schemas.microsoft.com/office/drawing/2014/main" id="{C8392722-67E1-1F42-A3EE-E21E404920AF}"/>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632000" y="450000"/>
            <a:ext cx="4015547" cy="631817"/>
          </a:xfrm>
          <a:prstGeom prst="rect">
            <a:avLst/>
          </a:prstGeom>
        </p:spPr>
      </p:pic>
      <p:sp>
        <p:nvSpPr>
          <p:cNvPr id="13" name="Text Placeholder 15">
            <a:extLst>
              <a:ext uri="{FF2B5EF4-FFF2-40B4-BE49-F238E27FC236}">
                <a16:creationId xmlns:a16="http://schemas.microsoft.com/office/drawing/2014/main" id="{6A07C69E-8D35-194E-B791-D8B64B84AA21}"/>
              </a:ext>
            </a:extLst>
          </p:cNvPr>
          <p:cNvSpPr>
            <a:spLocks noGrp="1"/>
          </p:cNvSpPr>
          <p:nvPr>
            <p:ph type="body" sz="quarter" idx="12" hasCustomPrompt="1"/>
          </p:nvPr>
        </p:nvSpPr>
        <p:spPr>
          <a:xfrm>
            <a:off x="539612" y="5327512"/>
            <a:ext cx="11109600" cy="276999"/>
          </a:xfrm>
          <a:prstGeom prst="rect">
            <a:avLst/>
          </a:prstGeom>
        </p:spPr>
        <p:txBody>
          <a:bodyPr>
            <a:spAutoFit/>
          </a:bodyPr>
          <a:lstStyle>
            <a:lvl1pPr>
              <a:defRPr sz="1800" b="0" i="0">
                <a:solidFill>
                  <a:schemeClr val="bg1"/>
                </a:solidFill>
                <a:latin typeface="+mn-lt"/>
                <a:cs typeface="Poppins" pitchFamily="2" charset="77"/>
              </a:defRPr>
            </a:lvl1pPr>
          </a:lstStyle>
          <a:p>
            <a:pPr lvl="0"/>
            <a:r>
              <a:rPr lang="en-US" dirty="0"/>
              <a:t>Presenter’s name</a:t>
            </a:r>
          </a:p>
        </p:txBody>
      </p:sp>
      <p:sp>
        <p:nvSpPr>
          <p:cNvPr id="19" name="Title 1">
            <a:extLst>
              <a:ext uri="{FF2B5EF4-FFF2-40B4-BE49-F238E27FC236}">
                <a16:creationId xmlns:a16="http://schemas.microsoft.com/office/drawing/2014/main" id="{6EAD4842-E457-A14D-BC7C-12013D02CF9F}"/>
              </a:ext>
            </a:extLst>
          </p:cNvPr>
          <p:cNvSpPr>
            <a:spLocks noGrp="1"/>
          </p:cNvSpPr>
          <p:nvPr>
            <p:ph type="title" hasCustomPrompt="1"/>
          </p:nvPr>
        </p:nvSpPr>
        <p:spPr>
          <a:xfrm>
            <a:off x="539612" y="2107562"/>
            <a:ext cx="7092000" cy="640560"/>
          </a:xfrm>
        </p:spPr>
        <p:txBody>
          <a:bodyPr anchor="b">
            <a:noAutofit/>
          </a:bodyPr>
          <a:lstStyle>
            <a:lvl1pPr marL="0" marR="0" indent="0" algn="l" defTabSz="1218987" rtl="0" eaLnBrk="1" fontAlgn="auto" latinLnBrk="0" hangingPunct="1">
              <a:lnSpc>
                <a:spcPct val="90000"/>
              </a:lnSpc>
              <a:spcBef>
                <a:spcPct val="0"/>
              </a:spcBef>
              <a:spcAft>
                <a:spcPts val="0"/>
              </a:spcAft>
              <a:buClrTx/>
              <a:buSzTx/>
              <a:buFontTx/>
              <a:buNone/>
              <a:tabLst/>
              <a:defRPr sz="4500">
                <a:solidFill>
                  <a:schemeClr val="accent2"/>
                </a:solidFill>
              </a:defRPr>
            </a:lvl1pPr>
          </a:lstStyle>
          <a:p>
            <a:pPr marL="0" marR="0" lvl="0" indent="0" algn="l" defTabSz="1218987" rtl="0" eaLnBrk="1" fontAlgn="auto" latinLnBrk="0" hangingPunct="1">
              <a:lnSpc>
                <a:spcPct val="90000"/>
              </a:lnSpc>
              <a:spcBef>
                <a:spcPct val="0"/>
              </a:spcBef>
              <a:spcAft>
                <a:spcPts val="0"/>
              </a:spcAft>
              <a:buClrTx/>
              <a:buSzTx/>
              <a:buFontTx/>
              <a:buNone/>
              <a:tabLst/>
              <a:defRPr/>
            </a:pPr>
            <a:r>
              <a:rPr lang="en-US" dirty="0"/>
              <a:t>Presentation title</a:t>
            </a:r>
          </a:p>
        </p:txBody>
      </p:sp>
      <p:sp>
        <p:nvSpPr>
          <p:cNvPr id="20" name="Text Placeholder 15">
            <a:extLst>
              <a:ext uri="{FF2B5EF4-FFF2-40B4-BE49-F238E27FC236}">
                <a16:creationId xmlns:a16="http://schemas.microsoft.com/office/drawing/2014/main" id="{BBA4BED5-144F-5142-A515-742298593FF8}"/>
              </a:ext>
            </a:extLst>
          </p:cNvPr>
          <p:cNvSpPr>
            <a:spLocks noGrp="1"/>
          </p:cNvSpPr>
          <p:nvPr>
            <p:ph type="body" sz="quarter" idx="11" hasCustomPrompt="1"/>
          </p:nvPr>
        </p:nvSpPr>
        <p:spPr>
          <a:xfrm>
            <a:off x="539612" y="2849943"/>
            <a:ext cx="7092000" cy="369332"/>
          </a:xfrm>
          <a:prstGeom prst="rect">
            <a:avLst/>
          </a:prstGeom>
        </p:spPr>
        <p:txBody>
          <a:bodyPr>
            <a:noAutofit/>
          </a:bodyPr>
          <a:lstStyle>
            <a:lvl1pPr>
              <a:defRPr sz="2400">
                <a:solidFill>
                  <a:schemeClr val="accent2"/>
                </a:solidFill>
              </a:defRPr>
            </a:lvl1pPr>
          </a:lstStyle>
          <a:p>
            <a:pPr lvl="0"/>
            <a:r>
              <a:rPr lang="en-US" dirty="0"/>
              <a:t>Subhead 1</a:t>
            </a:r>
          </a:p>
        </p:txBody>
      </p:sp>
      <p:sp>
        <p:nvSpPr>
          <p:cNvPr id="12" name="TextBox 11">
            <a:extLst>
              <a:ext uri="{FF2B5EF4-FFF2-40B4-BE49-F238E27FC236}">
                <a16:creationId xmlns:a16="http://schemas.microsoft.com/office/drawing/2014/main" id="{C7075EA1-638B-487A-876B-BCD2EA9AEAD9}"/>
              </a:ext>
            </a:extLst>
          </p:cNvPr>
          <p:cNvSpPr txBox="1"/>
          <p:nvPr userDrawn="1"/>
        </p:nvSpPr>
        <p:spPr>
          <a:xfrm>
            <a:off x="4454013" y="6068933"/>
            <a:ext cx="7193534" cy="369332"/>
          </a:xfrm>
          <a:prstGeom prst="rect">
            <a:avLst/>
          </a:prstGeom>
          <a:noFill/>
        </p:spPr>
        <p:txBody>
          <a:bodyPr wrap="square" lIns="0" tIns="0" rIns="0" bIns="0" rtlCol="0">
            <a:spAutoFit/>
          </a:bodyPr>
          <a:lstStyle/>
          <a:p>
            <a:r>
              <a:rPr lang="en-US" sz="800" spc="-10" baseline="0" dirty="0">
                <a:solidFill>
                  <a:schemeClr val="bg1"/>
                </a:solidFill>
              </a:rPr>
              <a:t>Copyright 2019 Baker Hughes Company LLC. All rights reserved. The information contained in this document is company confidential and proprietary property of Baker Hughes and its affiliates. It is to be used only for the benefit of Baker Hughes and may not be distributed, transmitted, reproduced, altered, or used for any purpose without the express written consent of Baker Hughes.</a:t>
            </a:r>
          </a:p>
        </p:txBody>
      </p:sp>
    </p:spTree>
    <p:extLst>
      <p:ext uri="{BB962C8B-B14F-4D97-AF65-F5344CB8AC3E}">
        <p14:creationId xmlns:p14="http://schemas.microsoft.com/office/powerpoint/2010/main" val="7602841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itle slide (image option D)">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0" name="Freeform 5">
            <a:extLst>
              <a:ext uri="{FF2B5EF4-FFF2-40B4-BE49-F238E27FC236}">
                <a16:creationId xmlns:a16="http://schemas.microsoft.com/office/drawing/2014/main" id="{F2B5EAEA-81F9-D24D-9199-CD29CB680C77}"/>
              </a:ext>
            </a:extLst>
          </p:cNvPr>
          <p:cNvSpPr>
            <a:spLocks noChangeAspect="1"/>
          </p:cNvSpPr>
          <p:nvPr userDrawn="1"/>
        </p:nvSpPr>
        <p:spPr bwMode="auto">
          <a:xfrm>
            <a:off x="0" y="0"/>
            <a:ext cx="12189600" cy="4943027"/>
          </a:xfrm>
          <a:custGeom>
            <a:avLst/>
            <a:gdLst>
              <a:gd name="T0" fmla="*/ 1281 w 1281"/>
              <a:gd name="T1" fmla="*/ 0 h 519"/>
              <a:gd name="T2" fmla="*/ 1281 w 1281"/>
              <a:gd name="T3" fmla="*/ 214 h 519"/>
              <a:gd name="T4" fmla="*/ 544 w 1281"/>
              <a:gd name="T5" fmla="*/ 482 h 519"/>
              <a:gd name="T6" fmla="*/ 544 w 1281"/>
              <a:gd name="T7" fmla="*/ 482 h 519"/>
              <a:gd name="T8" fmla="*/ 340 w 1281"/>
              <a:gd name="T9" fmla="*/ 519 h 519"/>
              <a:gd name="T10" fmla="*/ 0 w 1281"/>
              <a:gd name="T11" fmla="*/ 409 h 519"/>
              <a:gd name="T12" fmla="*/ 0 w 1281"/>
              <a:gd name="T13" fmla="*/ 0 h 519"/>
              <a:gd name="T14" fmla="*/ 1281 w 1281"/>
              <a:gd name="T15" fmla="*/ 0 h 5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81" h="519">
                <a:moveTo>
                  <a:pt x="1281" y="0"/>
                </a:moveTo>
                <a:cubicBezTo>
                  <a:pt x="1281" y="214"/>
                  <a:pt x="1281" y="214"/>
                  <a:pt x="1281" y="214"/>
                </a:cubicBezTo>
                <a:cubicBezTo>
                  <a:pt x="544" y="482"/>
                  <a:pt x="544" y="482"/>
                  <a:pt x="544" y="482"/>
                </a:cubicBezTo>
                <a:cubicBezTo>
                  <a:pt x="544" y="482"/>
                  <a:pt x="544" y="482"/>
                  <a:pt x="544" y="482"/>
                </a:cubicBezTo>
                <a:cubicBezTo>
                  <a:pt x="481" y="506"/>
                  <a:pt x="412" y="519"/>
                  <a:pt x="340" y="519"/>
                </a:cubicBezTo>
                <a:cubicBezTo>
                  <a:pt x="213" y="519"/>
                  <a:pt x="96" y="478"/>
                  <a:pt x="0" y="409"/>
                </a:cubicBezTo>
                <a:cubicBezTo>
                  <a:pt x="0" y="0"/>
                  <a:pt x="0" y="0"/>
                  <a:pt x="0" y="0"/>
                </a:cubicBezTo>
                <a:lnTo>
                  <a:pt x="1281"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CA"/>
          </a:p>
        </p:txBody>
      </p:sp>
      <p:pic>
        <p:nvPicPr>
          <p:cNvPr id="11" name="Picture 10">
            <a:extLst>
              <a:ext uri="{FF2B5EF4-FFF2-40B4-BE49-F238E27FC236}">
                <a16:creationId xmlns:a16="http://schemas.microsoft.com/office/drawing/2014/main" id="{C8392722-67E1-1F42-A3EE-E21E404920AF}"/>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632000" y="450000"/>
            <a:ext cx="4015547" cy="631817"/>
          </a:xfrm>
          <a:prstGeom prst="rect">
            <a:avLst/>
          </a:prstGeom>
        </p:spPr>
      </p:pic>
      <p:sp>
        <p:nvSpPr>
          <p:cNvPr id="13" name="Text Placeholder 15">
            <a:extLst>
              <a:ext uri="{FF2B5EF4-FFF2-40B4-BE49-F238E27FC236}">
                <a16:creationId xmlns:a16="http://schemas.microsoft.com/office/drawing/2014/main" id="{6A07C69E-8D35-194E-B791-D8B64B84AA21}"/>
              </a:ext>
            </a:extLst>
          </p:cNvPr>
          <p:cNvSpPr>
            <a:spLocks noGrp="1"/>
          </p:cNvSpPr>
          <p:nvPr>
            <p:ph type="body" sz="quarter" idx="12" hasCustomPrompt="1"/>
          </p:nvPr>
        </p:nvSpPr>
        <p:spPr>
          <a:xfrm>
            <a:off x="539612" y="5327512"/>
            <a:ext cx="11109600" cy="276999"/>
          </a:xfrm>
          <a:prstGeom prst="rect">
            <a:avLst/>
          </a:prstGeom>
        </p:spPr>
        <p:txBody>
          <a:bodyPr>
            <a:spAutoFit/>
          </a:bodyPr>
          <a:lstStyle>
            <a:lvl1pPr>
              <a:defRPr sz="1800" b="0" i="0">
                <a:solidFill>
                  <a:schemeClr val="bg1"/>
                </a:solidFill>
                <a:latin typeface="+mn-lt"/>
                <a:cs typeface="Poppins" pitchFamily="2" charset="77"/>
              </a:defRPr>
            </a:lvl1pPr>
          </a:lstStyle>
          <a:p>
            <a:pPr lvl="0"/>
            <a:r>
              <a:rPr lang="en-US" dirty="0"/>
              <a:t>Presenter’s name</a:t>
            </a:r>
          </a:p>
        </p:txBody>
      </p:sp>
      <p:sp>
        <p:nvSpPr>
          <p:cNvPr id="19" name="Title 1">
            <a:extLst>
              <a:ext uri="{FF2B5EF4-FFF2-40B4-BE49-F238E27FC236}">
                <a16:creationId xmlns:a16="http://schemas.microsoft.com/office/drawing/2014/main" id="{6EAD4842-E457-A14D-BC7C-12013D02CF9F}"/>
              </a:ext>
            </a:extLst>
          </p:cNvPr>
          <p:cNvSpPr>
            <a:spLocks noGrp="1"/>
          </p:cNvSpPr>
          <p:nvPr>
            <p:ph type="title" hasCustomPrompt="1"/>
          </p:nvPr>
        </p:nvSpPr>
        <p:spPr>
          <a:xfrm>
            <a:off x="539612" y="2107562"/>
            <a:ext cx="7092000" cy="640560"/>
          </a:xfrm>
        </p:spPr>
        <p:txBody>
          <a:bodyPr anchor="b">
            <a:noAutofit/>
          </a:bodyPr>
          <a:lstStyle>
            <a:lvl1pPr marL="0" marR="0" indent="0" algn="l" defTabSz="1218987" rtl="0" eaLnBrk="1" fontAlgn="auto" latinLnBrk="0" hangingPunct="1">
              <a:lnSpc>
                <a:spcPct val="90000"/>
              </a:lnSpc>
              <a:spcBef>
                <a:spcPct val="0"/>
              </a:spcBef>
              <a:spcAft>
                <a:spcPts val="0"/>
              </a:spcAft>
              <a:buClrTx/>
              <a:buSzTx/>
              <a:buFontTx/>
              <a:buNone/>
              <a:tabLst/>
              <a:defRPr sz="4500">
                <a:solidFill>
                  <a:schemeClr val="accent2"/>
                </a:solidFill>
              </a:defRPr>
            </a:lvl1pPr>
          </a:lstStyle>
          <a:p>
            <a:pPr marL="0" marR="0" lvl="0" indent="0" algn="l" defTabSz="1218987" rtl="0" eaLnBrk="1" fontAlgn="auto" latinLnBrk="0" hangingPunct="1">
              <a:lnSpc>
                <a:spcPct val="90000"/>
              </a:lnSpc>
              <a:spcBef>
                <a:spcPct val="0"/>
              </a:spcBef>
              <a:spcAft>
                <a:spcPts val="0"/>
              </a:spcAft>
              <a:buClrTx/>
              <a:buSzTx/>
              <a:buFontTx/>
              <a:buNone/>
              <a:tabLst/>
              <a:defRPr/>
            </a:pPr>
            <a:r>
              <a:rPr lang="en-US" dirty="0"/>
              <a:t>Presentation title</a:t>
            </a:r>
          </a:p>
        </p:txBody>
      </p:sp>
      <p:sp>
        <p:nvSpPr>
          <p:cNvPr id="20" name="Text Placeholder 15">
            <a:extLst>
              <a:ext uri="{FF2B5EF4-FFF2-40B4-BE49-F238E27FC236}">
                <a16:creationId xmlns:a16="http://schemas.microsoft.com/office/drawing/2014/main" id="{BBA4BED5-144F-5142-A515-742298593FF8}"/>
              </a:ext>
            </a:extLst>
          </p:cNvPr>
          <p:cNvSpPr>
            <a:spLocks noGrp="1"/>
          </p:cNvSpPr>
          <p:nvPr>
            <p:ph type="body" sz="quarter" idx="11" hasCustomPrompt="1"/>
          </p:nvPr>
        </p:nvSpPr>
        <p:spPr>
          <a:xfrm>
            <a:off x="539612" y="2849943"/>
            <a:ext cx="7092000" cy="369332"/>
          </a:xfrm>
          <a:prstGeom prst="rect">
            <a:avLst/>
          </a:prstGeom>
        </p:spPr>
        <p:txBody>
          <a:bodyPr>
            <a:noAutofit/>
          </a:bodyPr>
          <a:lstStyle>
            <a:lvl1pPr>
              <a:defRPr sz="2400">
                <a:solidFill>
                  <a:schemeClr val="accent2"/>
                </a:solidFill>
              </a:defRPr>
            </a:lvl1pPr>
          </a:lstStyle>
          <a:p>
            <a:pPr lvl="0"/>
            <a:r>
              <a:rPr lang="en-US" dirty="0"/>
              <a:t>Subhead 1</a:t>
            </a:r>
          </a:p>
        </p:txBody>
      </p:sp>
      <p:sp>
        <p:nvSpPr>
          <p:cNvPr id="12" name="TextBox 11">
            <a:extLst>
              <a:ext uri="{FF2B5EF4-FFF2-40B4-BE49-F238E27FC236}">
                <a16:creationId xmlns:a16="http://schemas.microsoft.com/office/drawing/2014/main" id="{C7075EA1-638B-487A-876B-BCD2EA9AEAD9}"/>
              </a:ext>
            </a:extLst>
          </p:cNvPr>
          <p:cNvSpPr txBox="1"/>
          <p:nvPr userDrawn="1"/>
        </p:nvSpPr>
        <p:spPr>
          <a:xfrm>
            <a:off x="4454013" y="6068933"/>
            <a:ext cx="7193534" cy="369332"/>
          </a:xfrm>
          <a:prstGeom prst="rect">
            <a:avLst/>
          </a:prstGeom>
          <a:noFill/>
        </p:spPr>
        <p:txBody>
          <a:bodyPr wrap="square" lIns="0" tIns="0" rIns="0" bIns="0" rtlCol="0">
            <a:spAutoFit/>
          </a:bodyPr>
          <a:lstStyle/>
          <a:p>
            <a:r>
              <a:rPr lang="en-US" sz="800" spc="-10" baseline="0" dirty="0">
                <a:solidFill>
                  <a:schemeClr val="bg1"/>
                </a:solidFill>
              </a:rPr>
              <a:t>Copyright 2019 Baker Hughes Company LLC. All rights reserved. The information contained in this document is company confidential and proprietary property of Baker Hughes and its affiliates. It is to be used only for the benefit of Baker Hughes and may not be distributed, transmitted, reproduced, altered, or used for any purpose without the express written consent of Baker Hughes.</a:t>
            </a:r>
          </a:p>
        </p:txBody>
      </p:sp>
    </p:spTree>
    <p:extLst>
      <p:ext uri="{BB962C8B-B14F-4D97-AF65-F5344CB8AC3E}">
        <p14:creationId xmlns:p14="http://schemas.microsoft.com/office/powerpoint/2010/main" val="1907174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itle slide (image option 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0" name="Freeform 5">
            <a:extLst>
              <a:ext uri="{FF2B5EF4-FFF2-40B4-BE49-F238E27FC236}">
                <a16:creationId xmlns:a16="http://schemas.microsoft.com/office/drawing/2014/main" id="{F2B5EAEA-81F9-D24D-9199-CD29CB680C77}"/>
              </a:ext>
            </a:extLst>
          </p:cNvPr>
          <p:cNvSpPr>
            <a:spLocks noChangeAspect="1"/>
          </p:cNvSpPr>
          <p:nvPr userDrawn="1"/>
        </p:nvSpPr>
        <p:spPr bwMode="auto">
          <a:xfrm>
            <a:off x="0" y="0"/>
            <a:ext cx="12189600" cy="4943027"/>
          </a:xfrm>
          <a:custGeom>
            <a:avLst/>
            <a:gdLst>
              <a:gd name="T0" fmla="*/ 1281 w 1281"/>
              <a:gd name="T1" fmla="*/ 0 h 519"/>
              <a:gd name="T2" fmla="*/ 1281 w 1281"/>
              <a:gd name="T3" fmla="*/ 214 h 519"/>
              <a:gd name="T4" fmla="*/ 544 w 1281"/>
              <a:gd name="T5" fmla="*/ 482 h 519"/>
              <a:gd name="T6" fmla="*/ 544 w 1281"/>
              <a:gd name="T7" fmla="*/ 482 h 519"/>
              <a:gd name="T8" fmla="*/ 340 w 1281"/>
              <a:gd name="T9" fmla="*/ 519 h 519"/>
              <a:gd name="T10" fmla="*/ 0 w 1281"/>
              <a:gd name="T11" fmla="*/ 409 h 519"/>
              <a:gd name="T12" fmla="*/ 0 w 1281"/>
              <a:gd name="T13" fmla="*/ 0 h 519"/>
              <a:gd name="T14" fmla="*/ 1281 w 1281"/>
              <a:gd name="T15" fmla="*/ 0 h 5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81" h="519">
                <a:moveTo>
                  <a:pt x="1281" y="0"/>
                </a:moveTo>
                <a:cubicBezTo>
                  <a:pt x="1281" y="214"/>
                  <a:pt x="1281" y="214"/>
                  <a:pt x="1281" y="214"/>
                </a:cubicBezTo>
                <a:cubicBezTo>
                  <a:pt x="544" y="482"/>
                  <a:pt x="544" y="482"/>
                  <a:pt x="544" y="482"/>
                </a:cubicBezTo>
                <a:cubicBezTo>
                  <a:pt x="544" y="482"/>
                  <a:pt x="544" y="482"/>
                  <a:pt x="544" y="482"/>
                </a:cubicBezTo>
                <a:cubicBezTo>
                  <a:pt x="481" y="506"/>
                  <a:pt x="412" y="519"/>
                  <a:pt x="340" y="519"/>
                </a:cubicBezTo>
                <a:cubicBezTo>
                  <a:pt x="213" y="519"/>
                  <a:pt x="96" y="478"/>
                  <a:pt x="0" y="409"/>
                </a:cubicBezTo>
                <a:cubicBezTo>
                  <a:pt x="0" y="0"/>
                  <a:pt x="0" y="0"/>
                  <a:pt x="0" y="0"/>
                </a:cubicBezTo>
                <a:lnTo>
                  <a:pt x="1281"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CA"/>
          </a:p>
        </p:txBody>
      </p:sp>
      <p:pic>
        <p:nvPicPr>
          <p:cNvPr id="11" name="Picture 10">
            <a:extLst>
              <a:ext uri="{FF2B5EF4-FFF2-40B4-BE49-F238E27FC236}">
                <a16:creationId xmlns:a16="http://schemas.microsoft.com/office/drawing/2014/main" id="{C8392722-67E1-1F42-A3EE-E21E404920AF}"/>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632000" y="450000"/>
            <a:ext cx="4015547" cy="631817"/>
          </a:xfrm>
          <a:prstGeom prst="rect">
            <a:avLst/>
          </a:prstGeom>
        </p:spPr>
      </p:pic>
      <p:sp>
        <p:nvSpPr>
          <p:cNvPr id="13" name="Text Placeholder 15">
            <a:extLst>
              <a:ext uri="{FF2B5EF4-FFF2-40B4-BE49-F238E27FC236}">
                <a16:creationId xmlns:a16="http://schemas.microsoft.com/office/drawing/2014/main" id="{6A07C69E-8D35-194E-B791-D8B64B84AA21}"/>
              </a:ext>
            </a:extLst>
          </p:cNvPr>
          <p:cNvSpPr>
            <a:spLocks noGrp="1"/>
          </p:cNvSpPr>
          <p:nvPr>
            <p:ph type="body" sz="quarter" idx="12" hasCustomPrompt="1"/>
          </p:nvPr>
        </p:nvSpPr>
        <p:spPr>
          <a:xfrm>
            <a:off x="539612" y="5327512"/>
            <a:ext cx="11109600" cy="276999"/>
          </a:xfrm>
          <a:prstGeom prst="rect">
            <a:avLst/>
          </a:prstGeom>
        </p:spPr>
        <p:txBody>
          <a:bodyPr>
            <a:spAutoFit/>
          </a:bodyPr>
          <a:lstStyle>
            <a:lvl1pPr>
              <a:defRPr sz="1800" b="0" i="0">
                <a:solidFill>
                  <a:schemeClr val="bg1"/>
                </a:solidFill>
                <a:latin typeface="+mn-lt"/>
                <a:cs typeface="Poppins" pitchFamily="2" charset="77"/>
              </a:defRPr>
            </a:lvl1pPr>
          </a:lstStyle>
          <a:p>
            <a:pPr lvl="0"/>
            <a:r>
              <a:rPr lang="en-US" dirty="0"/>
              <a:t>Presenter’s name</a:t>
            </a:r>
          </a:p>
        </p:txBody>
      </p:sp>
      <p:sp>
        <p:nvSpPr>
          <p:cNvPr id="19" name="Title 1">
            <a:extLst>
              <a:ext uri="{FF2B5EF4-FFF2-40B4-BE49-F238E27FC236}">
                <a16:creationId xmlns:a16="http://schemas.microsoft.com/office/drawing/2014/main" id="{6EAD4842-E457-A14D-BC7C-12013D02CF9F}"/>
              </a:ext>
            </a:extLst>
          </p:cNvPr>
          <p:cNvSpPr>
            <a:spLocks noGrp="1"/>
          </p:cNvSpPr>
          <p:nvPr>
            <p:ph type="title" hasCustomPrompt="1"/>
          </p:nvPr>
        </p:nvSpPr>
        <p:spPr>
          <a:xfrm>
            <a:off x="539612" y="2107562"/>
            <a:ext cx="7092000" cy="640560"/>
          </a:xfrm>
        </p:spPr>
        <p:txBody>
          <a:bodyPr anchor="b">
            <a:noAutofit/>
          </a:bodyPr>
          <a:lstStyle>
            <a:lvl1pPr marL="0" marR="0" indent="0" algn="l" defTabSz="1218987" rtl="0" eaLnBrk="1" fontAlgn="auto" latinLnBrk="0" hangingPunct="1">
              <a:lnSpc>
                <a:spcPct val="90000"/>
              </a:lnSpc>
              <a:spcBef>
                <a:spcPct val="0"/>
              </a:spcBef>
              <a:spcAft>
                <a:spcPts val="0"/>
              </a:spcAft>
              <a:buClrTx/>
              <a:buSzTx/>
              <a:buFontTx/>
              <a:buNone/>
              <a:tabLst/>
              <a:defRPr sz="4500">
                <a:solidFill>
                  <a:schemeClr val="accent2"/>
                </a:solidFill>
              </a:defRPr>
            </a:lvl1pPr>
          </a:lstStyle>
          <a:p>
            <a:pPr marL="0" marR="0" lvl="0" indent="0" algn="l" defTabSz="1218987" rtl="0" eaLnBrk="1" fontAlgn="auto" latinLnBrk="0" hangingPunct="1">
              <a:lnSpc>
                <a:spcPct val="90000"/>
              </a:lnSpc>
              <a:spcBef>
                <a:spcPct val="0"/>
              </a:spcBef>
              <a:spcAft>
                <a:spcPts val="0"/>
              </a:spcAft>
              <a:buClrTx/>
              <a:buSzTx/>
              <a:buFontTx/>
              <a:buNone/>
              <a:tabLst/>
              <a:defRPr/>
            </a:pPr>
            <a:r>
              <a:rPr lang="en-US" dirty="0"/>
              <a:t>Presentation title</a:t>
            </a:r>
          </a:p>
        </p:txBody>
      </p:sp>
      <p:sp>
        <p:nvSpPr>
          <p:cNvPr id="20" name="Text Placeholder 15">
            <a:extLst>
              <a:ext uri="{FF2B5EF4-FFF2-40B4-BE49-F238E27FC236}">
                <a16:creationId xmlns:a16="http://schemas.microsoft.com/office/drawing/2014/main" id="{BBA4BED5-144F-5142-A515-742298593FF8}"/>
              </a:ext>
            </a:extLst>
          </p:cNvPr>
          <p:cNvSpPr>
            <a:spLocks noGrp="1"/>
          </p:cNvSpPr>
          <p:nvPr>
            <p:ph type="body" sz="quarter" idx="11" hasCustomPrompt="1"/>
          </p:nvPr>
        </p:nvSpPr>
        <p:spPr>
          <a:xfrm>
            <a:off x="539612" y="2849943"/>
            <a:ext cx="7092000" cy="369332"/>
          </a:xfrm>
          <a:prstGeom prst="rect">
            <a:avLst/>
          </a:prstGeom>
        </p:spPr>
        <p:txBody>
          <a:bodyPr>
            <a:noAutofit/>
          </a:bodyPr>
          <a:lstStyle>
            <a:lvl1pPr>
              <a:defRPr sz="2400">
                <a:solidFill>
                  <a:schemeClr val="accent2"/>
                </a:solidFill>
              </a:defRPr>
            </a:lvl1pPr>
          </a:lstStyle>
          <a:p>
            <a:pPr lvl="0"/>
            <a:r>
              <a:rPr lang="en-US" dirty="0"/>
              <a:t>Subhead 1</a:t>
            </a:r>
          </a:p>
        </p:txBody>
      </p:sp>
      <p:sp>
        <p:nvSpPr>
          <p:cNvPr id="12" name="TextBox 11">
            <a:extLst>
              <a:ext uri="{FF2B5EF4-FFF2-40B4-BE49-F238E27FC236}">
                <a16:creationId xmlns:a16="http://schemas.microsoft.com/office/drawing/2014/main" id="{C7075EA1-638B-487A-876B-BCD2EA9AEAD9}"/>
              </a:ext>
            </a:extLst>
          </p:cNvPr>
          <p:cNvSpPr txBox="1"/>
          <p:nvPr userDrawn="1"/>
        </p:nvSpPr>
        <p:spPr>
          <a:xfrm>
            <a:off x="4454013" y="6068933"/>
            <a:ext cx="7193534" cy="369332"/>
          </a:xfrm>
          <a:prstGeom prst="rect">
            <a:avLst/>
          </a:prstGeom>
          <a:noFill/>
        </p:spPr>
        <p:txBody>
          <a:bodyPr wrap="square" lIns="0" tIns="0" rIns="0" bIns="0" rtlCol="0">
            <a:spAutoFit/>
          </a:bodyPr>
          <a:lstStyle/>
          <a:p>
            <a:r>
              <a:rPr lang="en-US" sz="800" spc="-10" baseline="0" dirty="0">
                <a:solidFill>
                  <a:schemeClr val="bg1"/>
                </a:solidFill>
              </a:rPr>
              <a:t>Copyright 2019 Baker Hughes Company LLC. All rights reserved. The information contained in this document is company confidential and proprietary property of Baker Hughes and its affiliates. It is to be used only for the benefit of Baker Hughes and may not be distributed, transmitted, reproduced, altered, or used for any purpose without the express written consent of Baker Hughes.</a:t>
            </a:r>
          </a:p>
        </p:txBody>
      </p:sp>
    </p:spTree>
    <p:extLst>
      <p:ext uri="{BB962C8B-B14F-4D97-AF65-F5344CB8AC3E}">
        <p14:creationId xmlns:p14="http://schemas.microsoft.com/office/powerpoint/2010/main" val="1682878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Divider (option A)">
    <p:bg>
      <p:bgPr>
        <a:solidFill>
          <a:schemeClr val="tx2"/>
        </a:solidFill>
        <a:effectLst/>
      </p:bgPr>
    </p:bg>
    <p:spTree>
      <p:nvGrpSpPr>
        <p:cNvPr id="1" name=""/>
        <p:cNvGrpSpPr/>
        <p:nvPr/>
      </p:nvGrpSpPr>
      <p:grpSpPr>
        <a:xfrm>
          <a:off x="0" y="0"/>
          <a:ext cx="0" cy="0"/>
          <a:chOff x="0" y="0"/>
          <a:chExt cx="0" cy="0"/>
        </a:xfrm>
      </p:grpSpPr>
      <p:grpSp>
        <p:nvGrpSpPr>
          <p:cNvPr id="11" name="Group 10"/>
          <p:cNvGrpSpPr/>
          <p:nvPr userDrawn="1"/>
        </p:nvGrpSpPr>
        <p:grpSpPr>
          <a:xfrm>
            <a:off x="6048612" y="0"/>
            <a:ext cx="6140213" cy="5486400"/>
            <a:chOff x="2200276" y="87313"/>
            <a:chExt cx="7618413" cy="6807200"/>
          </a:xfrm>
          <a:solidFill>
            <a:schemeClr val="accent2"/>
          </a:solidFill>
        </p:grpSpPr>
        <p:sp>
          <p:nvSpPr>
            <p:cNvPr id="8" name="Freeform 5"/>
            <p:cNvSpPr>
              <a:spLocks/>
            </p:cNvSpPr>
            <p:nvPr userDrawn="1"/>
          </p:nvSpPr>
          <p:spPr bwMode="auto">
            <a:xfrm>
              <a:off x="2200276" y="87313"/>
              <a:ext cx="7618413" cy="6807200"/>
            </a:xfrm>
            <a:custGeom>
              <a:avLst/>
              <a:gdLst>
                <a:gd name="T0" fmla="*/ 676 w 676"/>
                <a:gd name="T1" fmla="*/ 398 h 604"/>
                <a:gd name="T2" fmla="*/ 168 w 676"/>
                <a:gd name="T3" fmla="*/ 583 h 604"/>
                <a:gd name="T4" fmla="*/ 25 w 676"/>
                <a:gd name="T5" fmla="*/ 516 h 604"/>
                <a:gd name="T6" fmla="*/ 92 w 676"/>
                <a:gd name="T7" fmla="*/ 373 h 604"/>
                <a:gd name="T8" fmla="*/ 470 w 676"/>
                <a:gd name="T9" fmla="*/ 235 h 604"/>
                <a:gd name="T10" fmla="*/ 676 w 676"/>
                <a:gd name="T11" fmla="*/ 310 h 604"/>
                <a:gd name="T12" fmla="*/ 676 w 676"/>
                <a:gd name="T13" fmla="*/ 307 h 604"/>
                <a:gd name="T14" fmla="*/ 475 w 676"/>
                <a:gd name="T15" fmla="*/ 234 h 604"/>
                <a:gd name="T16" fmla="*/ 676 w 676"/>
                <a:gd name="T17" fmla="*/ 160 h 604"/>
                <a:gd name="T18" fmla="*/ 676 w 676"/>
                <a:gd name="T19" fmla="*/ 157 h 604"/>
                <a:gd name="T20" fmla="*/ 470 w 676"/>
                <a:gd name="T21" fmla="*/ 232 h 604"/>
                <a:gd name="T22" fmla="*/ 92 w 676"/>
                <a:gd name="T23" fmla="*/ 94 h 604"/>
                <a:gd name="T24" fmla="*/ 19 w 676"/>
                <a:gd name="T25" fmla="*/ 0 h 604"/>
                <a:gd name="T26" fmla="*/ 16 w 676"/>
                <a:gd name="T27" fmla="*/ 0 h 604"/>
                <a:gd name="T28" fmla="*/ 91 w 676"/>
                <a:gd name="T29" fmla="*/ 97 h 604"/>
                <a:gd name="T30" fmla="*/ 465 w 676"/>
                <a:gd name="T31" fmla="*/ 234 h 604"/>
                <a:gd name="T32" fmla="*/ 91 w 676"/>
                <a:gd name="T33" fmla="*/ 370 h 604"/>
                <a:gd name="T34" fmla="*/ 22 w 676"/>
                <a:gd name="T35" fmla="*/ 517 h 604"/>
                <a:gd name="T36" fmla="*/ 130 w 676"/>
                <a:gd name="T37" fmla="*/ 593 h 604"/>
                <a:gd name="T38" fmla="*/ 169 w 676"/>
                <a:gd name="T39" fmla="*/ 586 h 604"/>
                <a:gd name="T40" fmla="*/ 676 w 676"/>
                <a:gd name="T41" fmla="*/ 402 h 604"/>
                <a:gd name="T42" fmla="*/ 676 w 676"/>
                <a:gd name="T43" fmla="*/ 398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76" h="604">
                  <a:moveTo>
                    <a:pt x="676" y="398"/>
                  </a:moveTo>
                  <a:cubicBezTo>
                    <a:pt x="168" y="583"/>
                    <a:pt x="168" y="583"/>
                    <a:pt x="168" y="583"/>
                  </a:cubicBezTo>
                  <a:cubicBezTo>
                    <a:pt x="110" y="604"/>
                    <a:pt x="46" y="574"/>
                    <a:pt x="25" y="516"/>
                  </a:cubicBezTo>
                  <a:cubicBezTo>
                    <a:pt x="4" y="458"/>
                    <a:pt x="34" y="394"/>
                    <a:pt x="92" y="373"/>
                  </a:cubicBezTo>
                  <a:cubicBezTo>
                    <a:pt x="470" y="235"/>
                    <a:pt x="470" y="235"/>
                    <a:pt x="470" y="235"/>
                  </a:cubicBezTo>
                  <a:cubicBezTo>
                    <a:pt x="676" y="310"/>
                    <a:pt x="676" y="310"/>
                    <a:pt x="676" y="310"/>
                  </a:cubicBezTo>
                  <a:cubicBezTo>
                    <a:pt x="676" y="307"/>
                    <a:pt x="676" y="307"/>
                    <a:pt x="676" y="307"/>
                  </a:cubicBezTo>
                  <a:cubicBezTo>
                    <a:pt x="475" y="234"/>
                    <a:pt x="475" y="234"/>
                    <a:pt x="475" y="234"/>
                  </a:cubicBezTo>
                  <a:cubicBezTo>
                    <a:pt x="676" y="160"/>
                    <a:pt x="676" y="160"/>
                    <a:pt x="676" y="160"/>
                  </a:cubicBezTo>
                  <a:cubicBezTo>
                    <a:pt x="676" y="157"/>
                    <a:pt x="676" y="157"/>
                    <a:pt x="676" y="157"/>
                  </a:cubicBezTo>
                  <a:cubicBezTo>
                    <a:pt x="470" y="232"/>
                    <a:pt x="470" y="232"/>
                    <a:pt x="470" y="232"/>
                  </a:cubicBezTo>
                  <a:cubicBezTo>
                    <a:pt x="92" y="94"/>
                    <a:pt x="92" y="94"/>
                    <a:pt x="92" y="94"/>
                  </a:cubicBezTo>
                  <a:cubicBezTo>
                    <a:pt x="50" y="79"/>
                    <a:pt x="23" y="41"/>
                    <a:pt x="19" y="0"/>
                  </a:cubicBezTo>
                  <a:cubicBezTo>
                    <a:pt x="16" y="0"/>
                    <a:pt x="16" y="0"/>
                    <a:pt x="16" y="0"/>
                  </a:cubicBezTo>
                  <a:cubicBezTo>
                    <a:pt x="20" y="43"/>
                    <a:pt x="48" y="82"/>
                    <a:pt x="91" y="97"/>
                  </a:cubicBezTo>
                  <a:cubicBezTo>
                    <a:pt x="465" y="234"/>
                    <a:pt x="465" y="234"/>
                    <a:pt x="465" y="234"/>
                  </a:cubicBezTo>
                  <a:cubicBezTo>
                    <a:pt x="91" y="370"/>
                    <a:pt x="91" y="370"/>
                    <a:pt x="91" y="370"/>
                  </a:cubicBezTo>
                  <a:cubicBezTo>
                    <a:pt x="31" y="392"/>
                    <a:pt x="0" y="458"/>
                    <a:pt x="22" y="517"/>
                  </a:cubicBezTo>
                  <a:cubicBezTo>
                    <a:pt x="39" y="564"/>
                    <a:pt x="83" y="593"/>
                    <a:pt x="130" y="593"/>
                  </a:cubicBezTo>
                  <a:cubicBezTo>
                    <a:pt x="143" y="593"/>
                    <a:pt x="156" y="591"/>
                    <a:pt x="169" y="586"/>
                  </a:cubicBezTo>
                  <a:cubicBezTo>
                    <a:pt x="676" y="402"/>
                    <a:pt x="676" y="402"/>
                    <a:pt x="676" y="402"/>
                  </a:cubicBezTo>
                  <a:lnTo>
                    <a:pt x="676" y="3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9" name="Freeform 6"/>
            <p:cNvSpPr>
              <a:spLocks/>
            </p:cNvSpPr>
            <p:nvPr userDrawn="1"/>
          </p:nvSpPr>
          <p:spPr bwMode="auto">
            <a:xfrm>
              <a:off x="7688263" y="87313"/>
              <a:ext cx="2130425" cy="777875"/>
            </a:xfrm>
            <a:custGeom>
              <a:avLst/>
              <a:gdLst>
                <a:gd name="T0" fmla="*/ 0 w 1342"/>
                <a:gd name="T1" fmla="*/ 0 h 490"/>
                <a:gd name="T2" fmla="*/ 1342 w 1342"/>
                <a:gd name="T3" fmla="*/ 490 h 490"/>
                <a:gd name="T4" fmla="*/ 1342 w 1342"/>
                <a:gd name="T5" fmla="*/ 461 h 490"/>
                <a:gd name="T6" fmla="*/ 64 w 1342"/>
                <a:gd name="T7" fmla="*/ 0 h 490"/>
                <a:gd name="T8" fmla="*/ 0 w 1342"/>
                <a:gd name="T9" fmla="*/ 0 h 490"/>
              </a:gdLst>
              <a:ahLst/>
              <a:cxnLst>
                <a:cxn ang="0">
                  <a:pos x="T0" y="T1"/>
                </a:cxn>
                <a:cxn ang="0">
                  <a:pos x="T2" y="T3"/>
                </a:cxn>
                <a:cxn ang="0">
                  <a:pos x="T4" y="T5"/>
                </a:cxn>
                <a:cxn ang="0">
                  <a:pos x="T6" y="T7"/>
                </a:cxn>
                <a:cxn ang="0">
                  <a:pos x="T8" y="T9"/>
                </a:cxn>
              </a:cxnLst>
              <a:rect l="0" t="0" r="r" b="b"/>
              <a:pathLst>
                <a:path w="1342" h="490">
                  <a:moveTo>
                    <a:pt x="0" y="0"/>
                  </a:moveTo>
                  <a:lnTo>
                    <a:pt x="1342" y="490"/>
                  </a:lnTo>
                  <a:lnTo>
                    <a:pt x="1342" y="461"/>
                  </a:lnTo>
                  <a:lnTo>
                    <a:pt x="64" y="0"/>
                  </a:lnTo>
                  <a:lnTo>
                    <a:pt x="0"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grpSp>
      <p:sp>
        <p:nvSpPr>
          <p:cNvPr id="2" name="Title 1">
            <a:extLst>
              <a:ext uri="{FF2B5EF4-FFF2-40B4-BE49-F238E27FC236}">
                <a16:creationId xmlns:a16="http://schemas.microsoft.com/office/drawing/2014/main" id="{E4AD1544-9F5B-6247-B2CE-CBCB59C49A5C}"/>
              </a:ext>
            </a:extLst>
          </p:cNvPr>
          <p:cNvSpPr>
            <a:spLocks noGrp="1"/>
          </p:cNvSpPr>
          <p:nvPr>
            <p:ph type="title" hasCustomPrompt="1"/>
          </p:nvPr>
        </p:nvSpPr>
        <p:spPr>
          <a:xfrm>
            <a:off x="539612" y="2945350"/>
            <a:ext cx="11109600" cy="455509"/>
          </a:xfrm>
        </p:spPr>
        <p:txBody>
          <a:bodyPr>
            <a:spAutoFit/>
          </a:bodyPr>
          <a:lstStyle>
            <a:lvl1pPr>
              <a:defRPr b="0">
                <a:solidFill>
                  <a:schemeClr val="bg1"/>
                </a:solidFill>
                <a:latin typeface="+mj-lt"/>
              </a:defRPr>
            </a:lvl1pPr>
          </a:lstStyle>
          <a:p>
            <a:r>
              <a:rPr lang="en-US" dirty="0"/>
              <a:t>Divider copy</a:t>
            </a:r>
          </a:p>
        </p:txBody>
      </p:sp>
      <p:sp>
        <p:nvSpPr>
          <p:cNvPr id="4" name="Slide Number Placeholder 3">
            <a:extLst>
              <a:ext uri="{FF2B5EF4-FFF2-40B4-BE49-F238E27FC236}">
                <a16:creationId xmlns:a16="http://schemas.microsoft.com/office/drawing/2014/main" id="{0FCA706B-E7E7-D84D-835C-AC64AD647387}"/>
              </a:ext>
            </a:extLst>
          </p:cNvPr>
          <p:cNvSpPr>
            <a:spLocks noGrp="1"/>
          </p:cNvSpPr>
          <p:nvPr>
            <p:ph type="sldNum" sz="quarter" idx="11"/>
          </p:nvPr>
        </p:nvSpPr>
        <p:spPr/>
        <p:txBody>
          <a:bodyPr/>
          <a:lstStyle>
            <a:lvl1pPr>
              <a:defRPr>
                <a:solidFill>
                  <a:schemeClr val="bg1"/>
                </a:solidFill>
              </a:defRPr>
            </a:lvl1pPr>
          </a:lstStyle>
          <a:p>
            <a:fld id="{00E6A5BD-C011-4A45-AA3A-201790FB7F2B}" type="slidenum">
              <a:rPr lang="en-CA" smtClean="0"/>
              <a:pPr/>
              <a:t>‹#›</a:t>
            </a:fld>
            <a:endParaRPr lang="en-CA" dirty="0"/>
          </a:p>
        </p:txBody>
      </p:sp>
      <p:pic>
        <p:nvPicPr>
          <p:cNvPr id="12" name="Picture 11">
            <a:extLst>
              <a:ext uri="{FF2B5EF4-FFF2-40B4-BE49-F238E27FC236}">
                <a16:creationId xmlns:a16="http://schemas.microsoft.com/office/drawing/2014/main" id="{D6400C21-8780-4579-92DF-97C92273C930}"/>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9820412" y="6194060"/>
            <a:ext cx="1828800" cy="287748"/>
          </a:xfrm>
          <a:prstGeom prst="rect">
            <a:avLst/>
          </a:prstGeom>
        </p:spPr>
      </p:pic>
      <p:sp>
        <p:nvSpPr>
          <p:cNvPr id="3" name="Footer Placeholder 2">
            <a:extLst>
              <a:ext uri="{FF2B5EF4-FFF2-40B4-BE49-F238E27FC236}">
                <a16:creationId xmlns:a16="http://schemas.microsoft.com/office/drawing/2014/main" id="{D2A51BAF-93B8-4447-8D63-6F55909A9830}"/>
              </a:ext>
            </a:extLst>
          </p:cNvPr>
          <p:cNvSpPr>
            <a:spLocks noGrp="1"/>
          </p:cNvSpPr>
          <p:nvPr>
            <p:ph type="ftr" sz="quarter" idx="12"/>
          </p:nvPr>
        </p:nvSpPr>
        <p:spPr/>
        <p:txBody>
          <a:bodyPr/>
          <a:lstStyle>
            <a:lvl1pPr>
              <a:defRPr>
                <a:solidFill>
                  <a:schemeClr val="bg1"/>
                </a:solidFill>
              </a:defRPr>
            </a:lvl1pPr>
          </a:lstStyle>
          <a:p>
            <a:r>
              <a:rPr lang="en-AU" spc="-10"/>
              <a:t>Copyright 2019 Baker Hughes Company LLC. All rights reserved.</a:t>
            </a:r>
            <a:endParaRPr lang="en-US" spc="-10" dirty="0"/>
          </a:p>
        </p:txBody>
      </p:sp>
    </p:spTree>
    <p:extLst>
      <p:ext uri="{BB962C8B-B14F-4D97-AF65-F5344CB8AC3E}">
        <p14:creationId xmlns:p14="http://schemas.microsoft.com/office/powerpoint/2010/main" val="3898971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40000" y="630000"/>
            <a:ext cx="11109600" cy="455509"/>
          </a:xfrm>
          <a:prstGeom prst="rect">
            <a:avLst/>
          </a:prstGeom>
        </p:spPr>
        <p:txBody>
          <a:bodyPr vert="horz" lIns="0" tIns="0" rIns="0" bIns="0" rtlCol="0" anchor="ctr" anchorCtr="0">
            <a:spAutoFit/>
          </a:bodyPr>
          <a:lstStyle/>
          <a:p>
            <a:r>
              <a:rPr lang="en-CA" dirty="0"/>
              <a:t>Slide title</a:t>
            </a:r>
          </a:p>
        </p:txBody>
      </p:sp>
      <p:sp>
        <p:nvSpPr>
          <p:cNvPr id="6" name="Slide Number Placeholder 5"/>
          <p:cNvSpPr>
            <a:spLocks noGrp="1"/>
          </p:cNvSpPr>
          <p:nvPr>
            <p:ph type="sldNum" sz="quarter" idx="4"/>
          </p:nvPr>
        </p:nvSpPr>
        <p:spPr>
          <a:xfrm>
            <a:off x="539612" y="6299143"/>
            <a:ext cx="253602" cy="153888"/>
          </a:xfrm>
          <a:prstGeom prst="rect">
            <a:avLst/>
          </a:prstGeom>
        </p:spPr>
        <p:txBody>
          <a:bodyPr vert="horz" wrap="square" lIns="0" tIns="0" rIns="0" bIns="0" rtlCol="0" anchor="ctr" anchorCtr="0">
            <a:spAutoFit/>
          </a:bodyPr>
          <a:lstStyle>
            <a:lvl1pPr algn="l">
              <a:defRPr sz="1000" b="0" spc="-13" baseline="0">
                <a:solidFill>
                  <a:schemeClr val="tx1"/>
                </a:solidFill>
                <a:latin typeface="+mj-lt"/>
                <a:cs typeface="Poppins" pitchFamily="2" charset="77"/>
              </a:defRPr>
            </a:lvl1pPr>
          </a:lstStyle>
          <a:p>
            <a:fld id="{00E6A5BD-C011-4A45-AA3A-201790FB7F2B}" type="slidenum">
              <a:rPr lang="en-CA" smtClean="0"/>
              <a:pPr/>
              <a:t>‹#›</a:t>
            </a:fld>
            <a:endParaRPr lang="en-CA" dirty="0"/>
          </a:p>
        </p:txBody>
      </p:sp>
      <p:pic>
        <p:nvPicPr>
          <p:cNvPr id="7" name="Picture 6">
            <a:extLst>
              <a:ext uri="{FF2B5EF4-FFF2-40B4-BE49-F238E27FC236}">
                <a16:creationId xmlns:a16="http://schemas.microsoft.com/office/drawing/2014/main" id="{C352ABB9-1E01-9E4E-AA55-059ECB65AAEE}"/>
              </a:ext>
            </a:extLst>
          </p:cNvPr>
          <p:cNvPicPr>
            <a:picLocks noChangeAspect="1"/>
          </p:cNvPicPr>
          <p:nvPr userDrawn="1"/>
        </p:nvPicPr>
        <p:blipFill>
          <a:blip r:embed="rId38" cstate="screen">
            <a:extLst>
              <a:ext uri="{28A0092B-C50C-407E-A947-70E740481C1C}">
                <a14:useLocalDpi xmlns:a14="http://schemas.microsoft.com/office/drawing/2010/main"/>
              </a:ext>
            </a:extLst>
          </a:blip>
          <a:stretch>
            <a:fillRect/>
          </a:stretch>
        </p:blipFill>
        <p:spPr>
          <a:xfrm>
            <a:off x="9820412" y="6193899"/>
            <a:ext cx="1828800" cy="287748"/>
          </a:xfrm>
          <a:prstGeom prst="rect">
            <a:avLst/>
          </a:prstGeom>
        </p:spPr>
      </p:pic>
      <p:sp>
        <p:nvSpPr>
          <p:cNvPr id="5" name="Text Placeholder 4">
            <a:extLst>
              <a:ext uri="{FF2B5EF4-FFF2-40B4-BE49-F238E27FC236}">
                <a16:creationId xmlns:a16="http://schemas.microsoft.com/office/drawing/2014/main" id="{7BDC04FB-F95A-7644-A8D0-8254923AAAB9}"/>
              </a:ext>
            </a:extLst>
          </p:cNvPr>
          <p:cNvSpPr>
            <a:spLocks noGrp="1"/>
          </p:cNvSpPr>
          <p:nvPr>
            <p:ph type="body" idx="1"/>
          </p:nvPr>
        </p:nvSpPr>
        <p:spPr>
          <a:xfrm>
            <a:off x="539612" y="1295400"/>
            <a:ext cx="10512425" cy="4598495"/>
          </a:xfrm>
          <a:prstGeom prst="rect">
            <a:avLst/>
          </a:prstGeom>
        </p:spPr>
        <p:txBody>
          <a:bodyPr vert="horz" lIns="0" tIns="0" rIns="0" bIns="0" rtlCol="0">
            <a:noAutofit/>
          </a:bodyPr>
          <a:lstStyle/>
          <a:p>
            <a:pPr lvl="0"/>
            <a:r>
              <a:rPr lang="en-US" dirty="0"/>
              <a:t>Click to edit Master text styles</a:t>
            </a:r>
          </a:p>
          <a:p>
            <a:pPr lvl="1"/>
            <a:r>
              <a:rPr lang="en-US" dirty="0"/>
              <a:t>Body text</a:t>
            </a:r>
          </a:p>
          <a:p>
            <a:pPr lvl="2"/>
            <a:r>
              <a:rPr lang="en-US" dirty="0"/>
              <a:t>First level bullet</a:t>
            </a:r>
          </a:p>
          <a:p>
            <a:pPr lvl="3"/>
            <a:r>
              <a:rPr lang="en-US" dirty="0"/>
              <a:t>Second level bullet</a:t>
            </a:r>
          </a:p>
          <a:p>
            <a:pPr lvl="4"/>
            <a:r>
              <a:rPr lang="en-US" dirty="0"/>
              <a:t>Third level bullet</a:t>
            </a:r>
          </a:p>
          <a:p>
            <a:pPr lvl="5"/>
            <a:r>
              <a:rPr lang="en-US" dirty="0"/>
              <a:t>Fourth level bullet</a:t>
            </a:r>
          </a:p>
          <a:p>
            <a:pPr lvl="6"/>
            <a:r>
              <a:rPr lang="en-US" dirty="0"/>
              <a:t>Fifth level bullet</a:t>
            </a:r>
          </a:p>
          <a:p>
            <a:pPr lvl="7"/>
            <a:r>
              <a:rPr lang="en-US" dirty="0"/>
              <a:t>Sixth level bullet</a:t>
            </a:r>
          </a:p>
          <a:p>
            <a:pPr lvl="8"/>
            <a:r>
              <a:rPr lang="en-US" dirty="0"/>
              <a:t>Seventh level bullet</a:t>
            </a:r>
          </a:p>
        </p:txBody>
      </p:sp>
      <p:sp>
        <p:nvSpPr>
          <p:cNvPr id="3" name="Footer Placeholder 2">
            <a:extLst>
              <a:ext uri="{FF2B5EF4-FFF2-40B4-BE49-F238E27FC236}">
                <a16:creationId xmlns:a16="http://schemas.microsoft.com/office/drawing/2014/main" id="{47332EDD-2D31-4A31-B97E-C37BA8A2AAD9}"/>
              </a:ext>
            </a:extLst>
          </p:cNvPr>
          <p:cNvSpPr>
            <a:spLocks noGrp="1"/>
          </p:cNvSpPr>
          <p:nvPr>
            <p:ph type="ftr" sz="quarter" idx="3"/>
          </p:nvPr>
        </p:nvSpPr>
        <p:spPr>
          <a:xfrm>
            <a:off x="897364" y="6299143"/>
            <a:ext cx="8321040" cy="153888"/>
          </a:xfrm>
          <a:prstGeom prst="rect">
            <a:avLst/>
          </a:prstGeom>
        </p:spPr>
        <p:txBody>
          <a:bodyPr vert="horz" lIns="0" tIns="0" rIns="0" bIns="0" rtlCol="0" anchor="ctr"/>
          <a:lstStyle>
            <a:lvl1pPr algn="l">
              <a:defRPr sz="800">
                <a:solidFill>
                  <a:schemeClr val="tx1">
                    <a:tint val="75000"/>
                  </a:schemeClr>
                </a:solidFill>
              </a:defRPr>
            </a:lvl1pPr>
          </a:lstStyle>
          <a:p>
            <a:r>
              <a:rPr lang="en-AU" spc="-10">
                <a:solidFill>
                  <a:schemeClr val="accent4"/>
                </a:solidFill>
              </a:rPr>
              <a:t>Copyright 2019 Baker Hughes Company LLC. All rights reserved.</a:t>
            </a:r>
            <a:endParaRPr lang="en-US" spc="-10" dirty="0">
              <a:solidFill>
                <a:schemeClr val="accent4"/>
              </a:solidFill>
            </a:endParaRPr>
          </a:p>
        </p:txBody>
      </p:sp>
      <p:sp>
        <p:nvSpPr>
          <p:cNvPr id="8" name="TextBox 7">
            <a:extLst>
              <a:ext uri="{FF2B5EF4-FFF2-40B4-BE49-F238E27FC236}">
                <a16:creationId xmlns:a16="http://schemas.microsoft.com/office/drawing/2014/main" id="{88F6EAAD-7C79-7797-D180-6B6483E7DDB1}"/>
              </a:ext>
            </a:extLst>
          </p:cNvPr>
          <p:cNvSpPr txBox="1"/>
          <p:nvPr userDrawn="1">
            <p:extLst>
              <p:ext uri="{1162E1C5-73C7-4A58-AE30-91384D911F3F}">
                <p184:classification xmlns:p184="http://schemas.microsoft.com/office/powerpoint/2018/4/main" val="ftr"/>
              </p:ext>
            </p:extLst>
          </p:nvPr>
        </p:nvSpPr>
        <p:spPr>
          <a:xfrm>
            <a:off x="5255387" y="6705600"/>
            <a:ext cx="1711325" cy="152400"/>
          </a:xfrm>
          <a:prstGeom prst="rect">
            <a:avLst/>
          </a:prstGeom>
        </p:spPr>
        <p:txBody>
          <a:bodyPr horzOverflow="overflow" lIns="0" tIns="0" rIns="0" bIns="0">
            <a:spAutoFit/>
          </a:bodyPr>
          <a:lstStyle/>
          <a:p>
            <a:pPr algn="l"/>
            <a:r>
              <a:rPr lang="en-US" sz="1000">
                <a:solidFill>
                  <a:srgbClr val="018374"/>
                </a:solidFill>
                <a:latin typeface="Poppins" panose="00000500000000000000" pitchFamily="50" charset="0"/>
                <a:cs typeface="Poppins" panose="00000500000000000000" pitchFamily="50" charset="0"/>
              </a:rPr>
              <a:t>Baker Hughes Confidential</a:t>
            </a:r>
          </a:p>
        </p:txBody>
      </p:sp>
    </p:spTree>
    <p:extLst>
      <p:ext uri="{BB962C8B-B14F-4D97-AF65-F5344CB8AC3E}">
        <p14:creationId xmlns:p14="http://schemas.microsoft.com/office/powerpoint/2010/main" val="1929362325"/>
      </p:ext>
    </p:extLst>
  </p:cSld>
  <p:clrMap bg1="lt1" tx1="dk1" bg2="lt2" tx2="dk2" accent1="accent1" accent2="accent2" accent3="accent3" accent4="accent4" accent5="accent5" accent6="accent6" hlink="hlink" folHlink="folHlink"/>
  <p:sldLayoutIdLst>
    <p:sldLayoutId id="2147483771" r:id="rId1"/>
    <p:sldLayoutId id="2147483773" r:id="rId2"/>
    <p:sldLayoutId id="2147483838" r:id="rId3"/>
    <p:sldLayoutId id="2147483774" r:id="rId4"/>
    <p:sldLayoutId id="2147483852" r:id="rId5"/>
    <p:sldLayoutId id="2147483853" r:id="rId6"/>
    <p:sldLayoutId id="2147483854" r:id="rId7"/>
    <p:sldLayoutId id="2147483857" r:id="rId8"/>
    <p:sldLayoutId id="2147483775" r:id="rId9"/>
    <p:sldLayoutId id="2147483827" r:id="rId10"/>
    <p:sldLayoutId id="2147483861" r:id="rId11"/>
    <p:sldLayoutId id="2147483849" r:id="rId12"/>
    <p:sldLayoutId id="2147483846" r:id="rId13"/>
    <p:sldLayoutId id="2147483769" r:id="rId14"/>
    <p:sldLayoutId id="2147483843" r:id="rId15"/>
    <p:sldLayoutId id="2147483850" r:id="rId16"/>
    <p:sldLayoutId id="2147483851" r:id="rId17"/>
    <p:sldLayoutId id="2147483787" r:id="rId18"/>
    <p:sldLayoutId id="2147483847" r:id="rId19"/>
    <p:sldLayoutId id="2147483808" r:id="rId20"/>
    <p:sldLayoutId id="2147483809" r:id="rId21"/>
    <p:sldLayoutId id="2147483780" r:id="rId22"/>
    <p:sldLayoutId id="2147483778" r:id="rId23"/>
    <p:sldLayoutId id="2147483781" r:id="rId24"/>
    <p:sldLayoutId id="2147483782" r:id="rId25"/>
    <p:sldLayoutId id="2147483779" r:id="rId26"/>
    <p:sldLayoutId id="2147483783" r:id="rId27"/>
    <p:sldLayoutId id="2147483813" r:id="rId28"/>
    <p:sldLayoutId id="2147483814" r:id="rId29"/>
    <p:sldLayoutId id="2147483815" r:id="rId30"/>
    <p:sldLayoutId id="2147483840" r:id="rId31"/>
    <p:sldLayoutId id="2147483792" r:id="rId32"/>
    <p:sldLayoutId id="2147483772" r:id="rId33"/>
    <p:sldLayoutId id="2147483862" r:id="rId34"/>
    <p:sldLayoutId id="2147483863" r:id="rId35"/>
    <p:sldLayoutId id="2147483864" r:id="rId3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1218987" rtl="0" eaLnBrk="1" latinLnBrk="0" hangingPunct="1">
        <a:lnSpc>
          <a:spcPct val="90000"/>
        </a:lnSpc>
        <a:spcBef>
          <a:spcPct val="0"/>
        </a:spcBef>
        <a:buNone/>
        <a:defRPr sz="3200" b="0" i="0" kern="1200">
          <a:solidFill>
            <a:schemeClr val="accent2"/>
          </a:solidFill>
          <a:latin typeface="+mj-lt"/>
          <a:ea typeface="+mj-ea"/>
          <a:cs typeface="Poppins SemiBold" pitchFamily="2" charset="77"/>
        </a:defRPr>
      </a:lvl1pPr>
    </p:titleStyle>
    <p:bodyStyle>
      <a:lvl1pPr marL="0" indent="0" algn="l" defTabSz="1218987" rtl="0" eaLnBrk="1" latinLnBrk="0" hangingPunct="1">
        <a:lnSpc>
          <a:spcPct val="100000"/>
        </a:lnSpc>
        <a:spcBef>
          <a:spcPts val="0"/>
        </a:spcBef>
        <a:spcAft>
          <a:spcPts val="500"/>
        </a:spcAft>
        <a:buFont typeface="Arial" panose="020B0604020202020204" pitchFamily="34" charset="0"/>
        <a:buNone/>
        <a:defRPr sz="2400" b="0" i="0" kern="1200">
          <a:solidFill>
            <a:schemeClr val="accent1"/>
          </a:solidFill>
          <a:latin typeface="+mj-lt"/>
          <a:ea typeface="+mn-ea"/>
          <a:cs typeface="Poppins SemiBold" pitchFamily="2" charset="77"/>
        </a:defRPr>
      </a:lvl1pPr>
      <a:lvl2pPr marL="0" indent="0" algn="l" defTabSz="1218987" rtl="0" eaLnBrk="1" latinLnBrk="0" hangingPunct="1">
        <a:lnSpc>
          <a:spcPct val="100000"/>
        </a:lnSpc>
        <a:spcBef>
          <a:spcPts val="0"/>
        </a:spcBef>
        <a:spcAft>
          <a:spcPts val="500"/>
        </a:spcAft>
        <a:buFont typeface="Arial" panose="020B0604020202020204" pitchFamily="34" charset="0"/>
        <a:buNone/>
        <a:defRPr sz="1400" kern="1200">
          <a:solidFill>
            <a:schemeClr val="tx1"/>
          </a:solidFill>
          <a:latin typeface="+mn-lt"/>
          <a:ea typeface="+mn-ea"/>
          <a:cs typeface="Poppins" pitchFamily="2" charset="77"/>
        </a:defRPr>
      </a:lvl2pPr>
      <a:lvl3pPr marL="171450" indent="-171450" algn="l" defTabSz="1218987" rtl="0" eaLnBrk="1" latinLnBrk="0" hangingPunct="1">
        <a:lnSpc>
          <a:spcPct val="100000"/>
        </a:lnSpc>
        <a:spcBef>
          <a:spcPts val="0"/>
        </a:spcBef>
        <a:spcAft>
          <a:spcPts val="500"/>
        </a:spcAft>
        <a:buSzPct val="100000"/>
        <a:buFont typeface="Arial"/>
        <a:buChar char="•"/>
        <a:defRPr sz="1400" kern="1200">
          <a:solidFill>
            <a:schemeClr val="tx1"/>
          </a:solidFill>
          <a:latin typeface="+mn-lt"/>
          <a:ea typeface="+mn-ea"/>
          <a:cs typeface="Poppins" pitchFamily="2" charset="77"/>
        </a:defRPr>
      </a:lvl3pPr>
      <a:lvl4pPr marL="345600" indent="-171450" algn="l" defTabSz="1218987" rtl="0" eaLnBrk="1" latinLnBrk="0" hangingPunct="1">
        <a:lnSpc>
          <a:spcPct val="100000"/>
        </a:lnSpc>
        <a:spcBef>
          <a:spcPts val="0"/>
        </a:spcBef>
        <a:spcAft>
          <a:spcPts val="500"/>
        </a:spcAft>
        <a:buFont typeface="Cambria Math" panose="02040503050406030204" pitchFamily="18" charset="0"/>
        <a:buChar char="⎯"/>
        <a:defRPr sz="1400" kern="1200">
          <a:solidFill>
            <a:schemeClr val="tx1"/>
          </a:solidFill>
          <a:latin typeface="+mn-lt"/>
          <a:ea typeface="+mn-ea"/>
          <a:cs typeface="Poppins" pitchFamily="2" charset="77"/>
        </a:defRPr>
      </a:lvl4pPr>
      <a:lvl5pPr marL="518400" indent="-171450" algn="l" defTabSz="1218987" rtl="0" eaLnBrk="1" latinLnBrk="0" hangingPunct="1">
        <a:lnSpc>
          <a:spcPct val="100000"/>
        </a:lnSpc>
        <a:spcBef>
          <a:spcPts val="0"/>
        </a:spcBef>
        <a:spcAft>
          <a:spcPts val="500"/>
        </a:spcAft>
        <a:buSzPct val="100000"/>
        <a:buFont typeface="Arial"/>
        <a:buChar char="•"/>
        <a:defRPr sz="1400" kern="1200">
          <a:solidFill>
            <a:schemeClr val="tx1"/>
          </a:solidFill>
          <a:latin typeface="+mn-lt"/>
          <a:ea typeface="+mn-ea"/>
          <a:cs typeface="Poppins" pitchFamily="2" charset="77"/>
        </a:defRPr>
      </a:lvl5pPr>
      <a:lvl6pPr marL="691200" indent="-172800" algn="l" defTabSz="1218987" rtl="0" eaLnBrk="1" latinLnBrk="0" hangingPunct="1">
        <a:lnSpc>
          <a:spcPct val="99000"/>
        </a:lnSpc>
        <a:spcBef>
          <a:spcPts val="0"/>
        </a:spcBef>
        <a:spcAft>
          <a:spcPts val="500"/>
        </a:spcAft>
        <a:buSzPct val="100000"/>
        <a:buFont typeface="Cambria Math" panose="02040503050406030204" pitchFamily="18" charset="0"/>
        <a:buChar char="⎯"/>
        <a:defRPr sz="1400" kern="1200">
          <a:solidFill>
            <a:schemeClr val="tx1"/>
          </a:solidFill>
          <a:latin typeface="+mn-lt"/>
          <a:ea typeface="+mn-ea"/>
          <a:cs typeface="+mn-cs"/>
        </a:defRPr>
      </a:lvl6pPr>
      <a:lvl7pPr marL="864000" indent="-172800" algn="l" defTabSz="1218987" rtl="0" eaLnBrk="1" latinLnBrk="0" hangingPunct="1">
        <a:lnSpc>
          <a:spcPct val="99000"/>
        </a:lnSpc>
        <a:spcBef>
          <a:spcPts val="0"/>
        </a:spcBef>
        <a:spcAft>
          <a:spcPts val="500"/>
        </a:spcAft>
        <a:buSzPct val="100000"/>
        <a:buFont typeface="Arial" panose="020B0604020202020204" pitchFamily="34" charset="0"/>
        <a:buChar char="•"/>
        <a:defRPr sz="1400" kern="1200">
          <a:solidFill>
            <a:schemeClr val="tx1"/>
          </a:solidFill>
          <a:latin typeface="+mn-lt"/>
          <a:ea typeface="+mn-ea"/>
          <a:cs typeface="+mn-cs"/>
        </a:defRPr>
      </a:lvl7pPr>
      <a:lvl8pPr marL="1036800" indent="-172800" algn="l" defTabSz="1218987" rtl="0" eaLnBrk="1" latinLnBrk="0" hangingPunct="1">
        <a:lnSpc>
          <a:spcPct val="99000"/>
        </a:lnSpc>
        <a:spcBef>
          <a:spcPts val="0"/>
        </a:spcBef>
        <a:spcAft>
          <a:spcPts val="500"/>
        </a:spcAft>
        <a:buSzPct val="100000"/>
        <a:buFont typeface="Cambria Math" panose="02040503050406030204" pitchFamily="18" charset="0"/>
        <a:buChar char="⎯"/>
        <a:defRPr sz="1400" kern="1200">
          <a:solidFill>
            <a:schemeClr val="tx1"/>
          </a:solidFill>
          <a:latin typeface="+mn-lt"/>
          <a:ea typeface="+mn-ea"/>
          <a:cs typeface="+mn-cs"/>
        </a:defRPr>
      </a:lvl8pPr>
      <a:lvl9pPr marL="1209600" indent="-172800" algn="l" defTabSz="1218987" rtl="0" eaLnBrk="1" latinLnBrk="0" hangingPunct="1">
        <a:lnSpc>
          <a:spcPct val="99000"/>
        </a:lnSpc>
        <a:spcBef>
          <a:spcPts val="0"/>
        </a:spcBef>
        <a:spcAft>
          <a:spcPts val="500"/>
        </a:spcAft>
        <a:buSzPct val="100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1218987" rtl="0" eaLnBrk="1" latinLnBrk="0" hangingPunct="1">
        <a:defRPr sz="1600" kern="1200">
          <a:solidFill>
            <a:schemeClr val="accent2"/>
          </a:solidFill>
          <a:latin typeface="+mn-lt"/>
          <a:ea typeface="+mn-ea"/>
          <a:cs typeface="+mn-cs"/>
        </a:defRPr>
      </a:lvl1pPr>
      <a:lvl2pPr marL="0" algn="l" defTabSz="1218987" rtl="0" eaLnBrk="1" latinLnBrk="0" hangingPunct="1">
        <a:defRPr sz="1600" kern="1200">
          <a:solidFill>
            <a:schemeClr val="accent2"/>
          </a:solidFill>
          <a:latin typeface="+mn-lt"/>
          <a:ea typeface="+mn-ea"/>
          <a:cs typeface="+mn-cs"/>
        </a:defRPr>
      </a:lvl2pPr>
      <a:lvl3pPr marL="0" algn="l" defTabSz="1218987" rtl="0" eaLnBrk="1" latinLnBrk="0" hangingPunct="1">
        <a:defRPr sz="1600" kern="1200">
          <a:solidFill>
            <a:schemeClr val="accent2"/>
          </a:solidFill>
          <a:latin typeface="+mn-lt"/>
          <a:ea typeface="+mn-ea"/>
          <a:cs typeface="+mn-cs"/>
        </a:defRPr>
      </a:lvl3pPr>
      <a:lvl4pPr marL="0" algn="l" defTabSz="1218987" rtl="0" eaLnBrk="1" latinLnBrk="0" hangingPunct="1">
        <a:defRPr sz="1600" kern="1200">
          <a:solidFill>
            <a:schemeClr val="accent2"/>
          </a:solidFill>
          <a:latin typeface="+mn-lt"/>
          <a:ea typeface="+mn-ea"/>
          <a:cs typeface="+mn-cs"/>
        </a:defRPr>
      </a:lvl4pPr>
      <a:lvl5pPr marL="0" algn="l" defTabSz="1218987" rtl="0" eaLnBrk="1" latinLnBrk="0" hangingPunct="1">
        <a:defRPr sz="1600" kern="1200">
          <a:solidFill>
            <a:schemeClr val="accent2"/>
          </a:solidFill>
          <a:latin typeface="+mn-lt"/>
          <a:ea typeface="+mn-ea"/>
          <a:cs typeface="+mn-cs"/>
        </a:defRPr>
      </a:lvl5pPr>
      <a:lvl6pPr marL="0" algn="l" defTabSz="1218987" rtl="0" eaLnBrk="1" latinLnBrk="0" hangingPunct="1">
        <a:defRPr sz="1600" kern="1200">
          <a:solidFill>
            <a:schemeClr val="accent2"/>
          </a:solidFill>
          <a:latin typeface="+mn-lt"/>
          <a:ea typeface="+mn-ea"/>
          <a:cs typeface="+mn-cs"/>
        </a:defRPr>
      </a:lvl6pPr>
      <a:lvl7pPr marL="0" algn="l" defTabSz="1218987" rtl="0" eaLnBrk="1" latinLnBrk="0" hangingPunct="1">
        <a:defRPr sz="1600" kern="1200">
          <a:solidFill>
            <a:schemeClr val="accent2"/>
          </a:solidFill>
          <a:latin typeface="+mn-lt"/>
          <a:ea typeface="+mn-ea"/>
          <a:cs typeface="+mn-cs"/>
        </a:defRPr>
      </a:lvl7pPr>
      <a:lvl8pPr marL="0" algn="l" defTabSz="1218987" rtl="0" eaLnBrk="1" latinLnBrk="0" hangingPunct="1">
        <a:defRPr sz="1600" kern="1200">
          <a:solidFill>
            <a:schemeClr val="accent2"/>
          </a:solidFill>
          <a:latin typeface="+mn-lt"/>
          <a:ea typeface="+mn-ea"/>
          <a:cs typeface="+mn-cs"/>
        </a:defRPr>
      </a:lvl8pPr>
      <a:lvl9pPr marL="0" algn="l" defTabSz="1218987" rtl="0" eaLnBrk="1" latinLnBrk="0" hangingPunct="1">
        <a:defRPr sz="1600" kern="1200">
          <a:solidFill>
            <a:schemeClr val="accent2"/>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4.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xml"/><Relationship Id="rId1" Type="http://schemas.openxmlformats.org/officeDocument/2006/relationships/slideLayout" Target="../slideLayouts/slideLayout36.xml"/><Relationship Id="rId4" Type="http://schemas.openxmlformats.org/officeDocument/2006/relationships/image" Target="../media/image230.png"/></Relationships>
</file>

<file path=ppt/slides/_rels/slide15.xml.rels><?xml version="1.0" encoding="UTF-8" standalone="yes"?>
<Relationships xmlns="http://schemas.openxmlformats.org/package/2006/relationships"><Relationship Id="rId3" Type="http://schemas.openxmlformats.org/officeDocument/2006/relationships/image" Target="../media/image26.jpg"/><Relationship Id="rId7" Type="http://schemas.openxmlformats.org/officeDocument/2006/relationships/image" Target="../media/image27.png"/><Relationship Id="rId2" Type="http://schemas.openxmlformats.org/officeDocument/2006/relationships/notesSlide" Target="../notesSlides/notesSlide2.xml"/><Relationship Id="rId1" Type="http://schemas.openxmlformats.org/officeDocument/2006/relationships/slideLayout" Target="../slideLayouts/slideLayout36.xml"/><Relationship Id="rId6" Type="http://schemas.openxmlformats.org/officeDocument/2006/relationships/image" Target="../media/image26.png"/><Relationship Id="rId5" Type="http://schemas.openxmlformats.org/officeDocument/2006/relationships/image" Target="../media/image250.png"/><Relationship Id="rId4" Type="http://schemas.openxmlformats.org/officeDocument/2006/relationships/image" Target="../media/image240.png"/></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xml"/><Relationship Id="rId1" Type="http://schemas.openxmlformats.org/officeDocument/2006/relationships/slideLayout" Target="../slideLayouts/slideLayout36.xml"/><Relationship Id="rId5" Type="http://schemas.openxmlformats.org/officeDocument/2006/relationships/image" Target="../media/image27.jpg"/><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xml"/><Relationship Id="rId1" Type="http://schemas.openxmlformats.org/officeDocument/2006/relationships/slideLayout" Target="../slideLayouts/slideLayout36.xml"/><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xml"/><Relationship Id="rId1" Type="http://schemas.openxmlformats.org/officeDocument/2006/relationships/slideLayout" Target="../slideLayouts/slideLayout36.xml"/><Relationship Id="rId5" Type="http://schemas.openxmlformats.org/officeDocument/2006/relationships/image" Target="../media/image30.png"/><Relationship Id="rId4" Type="http://schemas.openxmlformats.org/officeDocument/2006/relationships/image" Target="../media/image34.png"/></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xml"/><Relationship Id="rId1" Type="http://schemas.openxmlformats.org/officeDocument/2006/relationships/slideLayout" Target="../slideLayouts/slideLayout36.xml"/><Relationship Id="rId5" Type="http://schemas.openxmlformats.org/officeDocument/2006/relationships/image" Target="../media/image38.png"/><Relationship Id="rId4" Type="http://schemas.openxmlformats.org/officeDocument/2006/relationships/image" Target="../media/image37.png"/></Relationships>
</file>

<file path=ppt/slides/_rels/slide2.xml.rels><?xml version="1.0" encoding="UTF-8" standalone="yes"?>
<Relationships xmlns="http://schemas.openxmlformats.org/package/2006/relationships"><Relationship Id="rId3" Type="http://schemas.openxmlformats.org/officeDocument/2006/relationships/hyperlink" Target="https://www.youtube.com/watch?v=4RixMPF4xis" TargetMode="External"/><Relationship Id="rId2" Type="http://schemas.openxmlformats.org/officeDocument/2006/relationships/image" Target="../media/image13.png"/><Relationship Id="rId1" Type="http://schemas.openxmlformats.org/officeDocument/2006/relationships/slideLayout" Target="../slideLayouts/slideLayout14.xml"/><Relationship Id="rId5" Type="http://schemas.openxmlformats.org/officeDocument/2006/relationships/image" Target="../media/image15.png"/><Relationship Id="rId4" Type="http://schemas.openxmlformats.org/officeDocument/2006/relationships/image" Target="../media/image1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1.xml"/><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39611" y="2107562"/>
            <a:ext cx="9537839" cy="640560"/>
          </a:xfrm>
        </p:spPr>
        <p:txBody>
          <a:bodyPr/>
          <a:lstStyle/>
          <a:p>
            <a:r>
              <a:rPr lang="en-AU" sz="3600" dirty="0"/>
              <a:t>UCS Comparison for Cement Intervals</a:t>
            </a:r>
          </a:p>
        </p:txBody>
      </p:sp>
      <p:sp>
        <p:nvSpPr>
          <p:cNvPr id="5" name="Text Placeholder 4"/>
          <p:cNvSpPr>
            <a:spLocks noGrp="1"/>
          </p:cNvSpPr>
          <p:nvPr>
            <p:ph type="body" sz="quarter" idx="11"/>
          </p:nvPr>
        </p:nvSpPr>
        <p:spPr/>
        <p:txBody>
          <a:bodyPr/>
          <a:lstStyle/>
          <a:p>
            <a:r>
              <a:rPr lang="en-AU" sz="2000" dirty="0"/>
              <a:t>Son Pham – APAC Engineering Manager</a:t>
            </a:r>
          </a:p>
        </p:txBody>
      </p:sp>
      <p:sp>
        <p:nvSpPr>
          <p:cNvPr id="3" name="Date Placeholder 2"/>
          <p:cNvSpPr>
            <a:spLocks noGrp="1"/>
          </p:cNvSpPr>
          <p:nvPr>
            <p:ph type="dt" sz="half" idx="4294967295"/>
          </p:nvPr>
        </p:nvSpPr>
        <p:spPr>
          <a:xfrm>
            <a:off x="466725" y="3511726"/>
            <a:ext cx="4465638" cy="254000"/>
          </a:xfrm>
        </p:spPr>
        <p:txBody>
          <a:bodyPr/>
          <a:lstStyle/>
          <a:p>
            <a:fld id="{6050E0BC-091B-4F46-A64B-EF4A39477016}" type="datetime4">
              <a:rPr lang="en-US" sz="1600" smtClean="0"/>
              <a:pPr/>
              <a:t>December 1, 2023</a:t>
            </a:fld>
            <a:endParaRPr lang="en-CA" dirty="0"/>
          </a:p>
        </p:txBody>
      </p:sp>
    </p:spTree>
    <p:extLst>
      <p:ext uri="{BB962C8B-B14F-4D97-AF65-F5344CB8AC3E}">
        <p14:creationId xmlns:p14="http://schemas.microsoft.com/office/powerpoint/2010/main" val="1704940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764C824-9F86-1BCA-074E-1CDB9628B8BF}"/>
              </a:ext>
            </a:extLst>
          </p:cNvPr>
          <p:cNvSpPr>
            <a:spLocks noGrp="1"/>
          </p:cNvSpPr>
          <p:nvPr>
            <p:ph type="sldNum" sz="quarter" idx="10"/>
          </p:nvPr>
        </p:nvSpPr>
        <p:spPr/>
        <p:txBody>
          <a:bodyPr/>
          <a:lstStyle/>
          <a:p>
            <a:fld id="{00E6A5BD-C011-4A45-AA3A-201790FB7F2B}" type="slidenum">
              <a:rPr lang="en-CA" smtClean="0"/>
              <a:pPr/>
              <a:t>10</a:t>
            </a:fld>
            <a:endParaRPr lang="en-CA" dirty="0"/>
          </a:p>
        </p:txBody>
      </p:sp>
      <p:sp>
        <p:nvSpPr>
          <p:cNvPr id="3" name="Footer Placeholder 2">
            <a:extLst>
              <a:ext uri="{FF2B5EF4-FFF2-40B4-BE49-F238E27FC236}">
                <a16:creationId xmlns:a16="http://schemas.microsoft.com/office/drawing/2014/main" id="{64D95292-649A-3E25-8FD0-736B2D5CCF4A}"/>
              </a:ext>
            </a:extLst>
          </p:cNvPr>
          <p:cNvSpPr>
            <a:spLocks noGrp="1"/>
          </p:cNvSpPr>
          <p:nvPr>
            <p:ph type="ftr" sz="quarter" idx="11"/>
          </p:nvPr>
        </p:nvSpPr>
        <p:spPr/>
        <p:txBody>
          <a:bodyPr/>
          <a:lstStyle/>
          <a:p>
            <a:r>
              <a:rPr lang="en-AU" spc="-10">
                <a:solidFill>
                  <a:schemeClr val="accent4"/>
                </a:solidFill>
              </a:rPr>
              <a:t>Copyright 2019 Baker Hughes Company LLC. All rights reserved.</a:t>
            </a:r>
            <a:endParaRPr lang="en-US" spc="-10" dirty="0">
              <a:solidFill>
                <a:schemeClr val="accent4"/>
              </a:solidFill>
            </a:endParaRPr>
          </a:p>
        </p:txBody>
      </p:sp>
      <p:sp>
        <p:nvSpPr>
          <p:cNvPr id="5" name="Title 4">
            <a:extLst>
              <a:ext uri="{FF2B5EF4-FFF2-40B4-BE49-F238E27FC236}">
                <a16:creationId xmlns:a16="http://schemas.microsoft.com/office/drawing/2014/main" id="{A1F34A90-7F8D-ACD5-F749-48A0194F99E2}"/>
              </a:ext>
            </a:extLst>
          </p:cNvPr>
          <p:cNvSpPr>
            <a:spLocks noGrp="1"/>
          </p:cNvSpPr>
          <p:nvPr>
            <p:ph type="title"/>
          </p:nvPr>
        </p:nvSpPr>
        <p:spPr>
          <a:xfrm>
            <a:off x="540000" y="581025"/>
            <a:ext cx="11105662" cy="1533525"/>
          </a:xfrm>
        </p:spPr>
        <p:txBody>
          <a:bodyPr/>
          <a:lstStyle/>
          <a:p>
            <a:r>
              <a:rPr lang="en-AU" sz="2000" dirty="0"/>
              <a:t>Step 3 &amp; 4: Using Random Forest model to train on the drilling data for each cluster, and run Monte Carlo simulation with wide range of drilling parameters and the trained Random Forest of each cluster to seek </a:t>
            </a:r>
            <a:r>
              <a:rPr lang="en-AU" sz="2000" dirty="0" err="1"/>
              <a:t>MSE</a:t>
            </a:r>
            <a:r>
              <a:rPr lang="en-AU" sz="2000" baseline="-25000" dirty="0" err="1"/>
              <a:t>min</a:t>
            </a:r>
            <a:r>
              <a:rPr lang="en-AU" sz="2000" dirty="0"/>
              <a:t> for each cluster.</a:t>
            </a:r>
            <a:br>
              <a:rPr lang="en-AU" sz="2000" dirty="0"/>
            </a:br>
            <a:r>
              <a:rPr lang="en-AU" sz="2000" dirty="0"/>
              <a:t>Step 5: Plotting the result again with predicted </a:t>
            </a:r>
            <a:r>
              <a:rPr lang="en-AU" sz="2000" dirty="0" err="1"/>
              <a:t>MSE</a:t>
            </a:r>
            <a:r>
              <a:rPr lang="en-AU" sz="2000" baseline="-25000" dirty="0" err="1"/>
              <a:t>min</a:t>
            </a:r>
            <a:r>
              <a:rPr lang="en-AU" sz="2000" dirty="0"/>
              <a:t> to ensure the prediction is relevant.</a:t>
            </a:r>
            <a:endParaRPr lang="en-US" sz="2000" dirty="0"/>
          </a:p>
        </p:txBody>
      </p:sp>
      <p:pic>
        <p:nvPicPr>
          <p:cNvPr id="7" name="Picture 6">
            <a:extLst>
              <a:ext uri="{FF2B5EF4-FFF2-40B4-BE49-F238E27FC236}">
                <a16:creationId xmlns:a16="http://schemas.microsoft.com/office/drawing/2014/main" id="{156A77A0-4750-1556-9786-BA151AB44587}"/>
              </a:ext>
            </a:extLst>
          </p:cNvPr>
          <p:cNvPicPr>
            <a:picLocks noChangeAspect="1"/>
          </p:cNvPicPr>
          <p:nvPr/>
        </p:nvPicPr>
        <p:blipFill>
          <a:blip r:embed="rId2"/>
          <a:stretch>
            <a:fillRect/>
          </a:stretch>
        </p:blipFill>
        <p:spPr>
          <a:xfrm>
            <a:off x="1289469" y="2092570"/>
            <a:ext cx="4130256" cy="3901774"/>
          </a:xfrm>
          <a:prstGeom prst="rect">
            <a:avLst/>
          </a:prstGeom>
        </p:spPr>
      </p:pic>
      <p:pic>
        <p:nvPicPr>
          <p:cNvPr id="9" name="Picture 8">
            <a:extLst>
              <a:ext uri="{FF2B5EF4-FFF2-40B4-BE49-F238E27FC236}">
                <a16:creationId xmlns:a16="http://schemas.microsoft.com/office/drawing/2014/main" id="{03E8B55B-FDBB-ACD5-8CA8-77D2729D79BB}"/>
              </a:ext>
            </a:extLst>
          </p:cNvPr>
          <p:cNvPicPr>
            <a:picLocks noChangeAspect="1"/>
          </p:cNvPicPr>
          <p:nvPr/>
        </p:nvPicPr>
        <p:blipFill>
          <a:blip r:embed="rId3"/>
          <a:stretch>
            <a:fillRect/>
          </a:stretch>
        </p:blipFill>
        <p:spPr>
          <a:xfrm>
            <a:off x="6469747" y="2255554"/>
            <a:ext cx="4130256" cy="3738790"/>
          </a:xfrm>
          <a:prstGeom prst="rect">
            <a:avLst/>
          </a:prstGeom>
        </p:spPr>
      </p:pic>
    </p:spTree>
    <p:extLst>
      <p:ext uri="{BB962C8B-B14F-4D97-AF65-F5344CB8AC3E}">
        <p14:creationId xmlns:p14="http://schemas.microsoft.com/office/powerpoint/2010/main" val="37412988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9FC5728-21CE-7AB1-1CAD-81F4A57B7F61}"/>
              </a:ext>
            </a:extLst>
          </p:cNvPr>
          <p:cNvSpPr>
            <a:spLocks noGrp="1"/>
          </p:cNvSpPr>
          <p:nvPr>
            <p:ph type="sldNum" sz="quarter" idx="10"/>
          </p:nvPr>
        </p:nvSpPr>
        <p:spPr/>
        <p:txBody>
          <a:bodyPr/>
          <a:lstStyle/>
          <a:p>
            <a:fld id="{00E6A5BD-C011-4A45-AA3A-201790FB7F2B}" type="slidenum">
              <a:rPr lang="en-CA" smtClean="0"/>
              <a:pPr/>
              <a:t>11</a:t>
            </a:fld>
            <a:endParaRPr lang="en-CA" dirty="0"/>
          </a:p>
        </p:txBody>
      </p:sp>
      <p:sp>
        <p:nvSpPr>
          <p:cNvPr id="3" name="Footer Placeholder 2">
            <a:extLst>
              <a:ext uri="{FF2B5EF4-FFF2-40B4-BE49-F238E27FC236}">
                <a16:creationId xmlns:a16="http://schemas.microsoft.com/office/drawing/2014/main" id="{9359F796-AF33-0016-5E89-B6795C288FF1}"/>
              </a:ext>
            </a:extLst>
          </p:cNvPr>
          <p:cNvSpPr>
            <a:spLocks noGrp="1"/>
          </p:cNvSpPr>
          <p:nvPr>
            <p:ph type="ftr" sz="quarter" idx="11"/>
          </p:nvPr>
        </p:nvSpPr>
        <p:spPr/>
        <p:txBody>
          <a:bodyPr/>
          <a:lstStyle/>
          <a:p>
            <a:r>
              <a:rPr lang="en-AU" spc="-10">
                <a:solidFill>
                  <a:schemeClr val="accent4"/>
                </a:solidFill>
              </a:rPr>
              <a:t>Copyright 2019 Baker Hughes Company LLC. All rights reserved.</a:t>
            </a:r>
            <a:endParaRPr lang="en-US" spc="-10" dirty="0">
              <a:solidFill>
                <a:schemeClr val="accent4"/>
              </a:solidFill>
            </a:endParaRPr>
          </a:p>
        </p:txBody>
      </p:sp>
      <p:sp>
        <p:nvSpPr>
          <p:cNvPr id="4" name="Content Placeholder 3">
            <a:extLst>
              <a:ext uri="{FF2B5EF4-FFF2-40B4-BE49-F238E27FC236}">
                <a16:creationId xmlns:a16="http://schemas.microsoft.com/office/drawing/2014/main" id="{23468E51-4225-A721-155F-F81F73568C13}"/>
              </a:ext>
            </a:extLst>
          </p:cNvPr>
          <p:cNvSpPr>
            <a:spLocks noGrp="1"/>
          </p:cNvSpPr>
          <p:nvPr>
            <p:ph sz="quarter" idx="14"/>
          </p:nvPr>
        </p:nvSpPr>
        <p:spPr>
          <a:xfrm>
            <a:off x="8105775" y="1306286"/>
            <a:ext cx="3539886" cy="4616343"/>
          </a:xfrm>
        </p:spPr>
        <p:txBody>
          <a:bodyPr/>
          <a:lstStyle/>
          <a:p>
            <a:r>
              <a:rPr lang="en-AU" sz="2000" dirty="0"/>
              <a:t>From the prediction, we can see that the cement at the lowest interval (from ~3,325ftMD)is the hardest.</a:t>
            </a:r>
          </a:p>
          <a:p>
            <a:r>
              <a:rPr lang="en-AU" sz="2000" dirty="0"/>
              <a:t>The middle interval from 3,100ftMD to 3,325ftMD is about 90% hardness compare to the hardest.</a:t>
            </a:r>
          </a:p>
          <a:p>
            <a:r>
              <a:rPr lang="en-AU" sz="2000" dirty="0"/>
              <a:t>The top interval until 3,100ftMD is the softest which is about 78% compared to the hardest.</a:t>
            </a:r>
            <a:endParaRPr lang="en-US" sz="2000" dirty="0"/>
          </a:p>
        </p:txBody>
      </p:sp>
      <p:sp>
        <p:nvSpPr>
          <p:cNvPr id="5" name="Title 4">
            <a:extLst>
              <a:ext uri="{FF2B5EF4-FFF2-40B4-BE49-F238E27FC236}">
                <a16:creationId xmlns:a16="http://schemas.microsoft.com/office/drawing/2014/main" id="{621F2946-CE54-A6FE-DE29-5D967FD13CF0}"/>
              </a:ext>
            </a:extLst>
          </p:cNvPr>
          <p:cNvSpPr>
            <a:spLocks noGrp="1"/>
          </p:cNvSpPr>
          <p:nvPr>
            <p:ph type="title"/>
          </p:nvPr>
        </p:nvSpPr>
        <p:spPr>
          <a:xfrm>
            <a:off x="8105774" y="630000"/>
            <a:ext cx="3539887" cy="455509"/>
          </a:xfrm>
        </p:spPr>
        <p:txBody>
          <a:bodyPr/>
          <a:lstStyle/>
          <a:p>
            <a:r>
              <a:rPr lang="en-AU" dirty="0"/>
              <a:t>Step 6: </a:t>
            </a:r>
            <a:r>
              <a:rPr lang="en-AU" dirty="0" err="1"/>
              <a:t>WellCad</a:t>
            </a:r>
            <a:endParaRPr lang="en-US" dirty="0"/>
          </a:p>
        </p:txBody>
      </p:sp>
      <p:pic>
        <p:nvPicPr>
          <p:cNvPr id="9" name="Picture 8">
            <a:extLst>
              <a:ext uri="{FF2B5EF4-FFF2-40B4-BE49-F238E27FC236}">
                <a16:creationId xmlns:a16="http://schemas.microsoft.com/office/drawing/2014/main" id="{896308FC-9A05-F8F3-3586-C5CF747CA09C}"/>
              </a:ext>
            </a:extLst>
          </p:cNvPr>
          <p:cNvPicPr>
            <a:picLocks noChangeAspect="1"/>
          </p:cNvPicPr>
          <p:nvPr/>
        </p:nvPicPr>
        <p:blipFill>
          <a:blip r:embed="rId2"/>
          <a:stretch>
            <a:fillRect/>
          </a:stretch>
        </p:blipFill>
        <p:spPr>
          <a:xfrm>
            <a:off x="66675" y="630000"/>
            <a:ext cx="7872677" cy="5391144"/>
          </a:xfrm>
          <a:prstGeom prst="rect">
            <a:avLst/>
          </a:prstGeom>
          <a:ln>
            <a:solidFill>
              <a:schemeClr val="tx1"/>
            </a:solidFill>
          </a:ln>
        </p:spPr>
      </p:pic>
    </p:spTree>
    <p:extLst>
      <p:ext uri="{BB962C8B-B14F-4D97-AF65-F5344CB8AC3E}">
        <p14:creationId xmlns:p14="http://schemas.microsoft.com/office/powerpoint/2010/main" val="18283857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98584A5-5C68-6192-8B40-4A2E31050F4B}"/>
              </a:ext>
            </a:extLst>
          </p:cNvPr>
          <p:cNvSpPr>
            <a:spLocks noGrp="1"/>
          </p:cNvSpPr>
          <p:nvPr>
            <p:ph type="title"/>
          </p:nvPr>
        </p:nvSpPr>
        <p:spPr/>
        <p:txBody>
          <a:bodyPr/>
          <a:lstStyle/>
          <a:p>
            <a:r>
              <a:rPr lang="en-AU" dirty="0"/>
              <a:t>Appendix – MSE Concept</a:t>
            </a:r>
            <a:endParaRPr lang="en-US" dirty="0"/>
          </a:p>
        </p:txBody>
      </p:sp>
      <p:sp>
        <p:nvSpPr>
          <p:cNvPr id="2" name="Slide Number Placeholder 1">
            <a:extLst>
              <a:ext uri="{FF2B5EF4-FFF2-40B4-BE49-F238E27FC236}">
                <a16:creationId xmlns:a16="http://schemas.microsoft.com/office/drawing/2014/main" id="{BBEF7153-E875-01D4-3033-A702A71DF4A1}"/>
              </a:ext>
            </a:extLst>
          </p:cNvPr>
          <p:cNvSpPr>
            <a:spLocks noGrp="1"/>
          </p:cNvSpPr>
          <p:nvPr>
            <p:ph type="sldNum" sz="quarter" idx="11"/>
          </p:nvPr>
        </p:nvSpPr>
        <p:spPr/>
        <p:txBody>
          <a:bodyPr/>
          <a:lstStyle/>
          <a:p>
            <a:fld id="{00E6A5BD-C011-4A45-AA3A-201790FB7F2B}" type="slidenum">
              <a:rPr lang="en-CA" smtClean="0"/>
              <a:pPr/>
              <a:t>12</a:t>
            </a:fld>
            <a:endParaRPr lang="en-CA" dirty="0"/>
          </a:p>
        </p:txBody>
      </p:sp>
      <p:sp>
        <p:nvSpPr>
          <p:cNvPr id="3" name="Footer Placeholder 2">
            <a:extLst>
              <a:ext uri="{FF2B5EF4-FFF2-40B4-BE49-F238E27FC236}">
                <a16:creationId xmlns:a16="http://schemas.microsoft.com/office/drawing/2014/main" id="{A79B57F5-4A57-AF39-4407-73D3C131F393}"/>
              </a:ext>
            </a:extLst>
          </p:cNvPr>
          <p:cNvSpPr>
            <a:spLocks noGrp="1"/>
          </p:cNvSpPr>
          <p:nvPr>
            <p:ph type="ftr" sz="quarter" idx="12"/>
          </p:nvPr>
        </p:nvSpPr>
        <p:spPr/>
        <p:txBody>
          <a:bodyPr/>
          <a:lstStyle/>
          <a:p>
            <a:r>
              <a:rPr lang="en-AU" spc="-10">
                <a:solidFill>
                  <a:schemeClr val="accent4"/>
                </a:solidFill>
              </a:rPr>
              <a:t>Copyright 2019 Baker Hughes Company LLC. All rights reserved.</a:t>
            </a:r>
            <a:endParaRPr lang="en-US" spc="-10" dirty="0">
              <a:solidFill>
                <a:schemeClr val="accent4"/>
              </a:solidFill>
            </a:endParaRPr>
          </a:p>
        </p:txBody>
      </p:sp>
    </p:spTree>
    <p:extLst>
      <p:ext uri="{BB962C8B-B14F-4D97-AF65-F5344CB8AC3E}">
        <p14:creationId xmlns:p14="http://schemas.microsoft.com/office/powerpoint/2010/main" val="2696760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0858" y="461073"/>
            <a:ext cx="8499145" cy="398571"/>
          </a:xfrm>
        </p:spPr>
        <p:txBody>
          <a:bodyPr/>
          <a:lstStyle/>
          <a:p>
            <a:r>
              <a:rPr lang="en-US" sz="2800" dirty="0"/>
              <a:t>Specific Energy and its Units</a:t>
            </a:r>
          </a:p>
        </p:txBody>
      </p:sp>
      <p:sp>
        <p:nvSpPr>
          <p:cNvPr id="3" name="TextBox 2"/>
          <p:cNvSpPr txBox="1"/>
          <p:nvPr/>
        </p:nvSpPr>
        <p:spPr>
          <a:xfrm>
            <a:off x="819561" y="1262019"/>
            <a:ext cx="8414382" cy="1077218"/>
          </a:xfrm>
          <a:prstGeom prst="rect">
            <a:avLst/>
          </a:prstGeom>
          <a:noFill/>
        </p:spPr>
        <p:txBody>
          <a:bodyPr wrap="square" rtlCol="0">
            <a:spAutoFit/>
          </a:bodyPr>
          <a:lstStyle/>
          <a:p>
            <a:pPr marL="285750" indent="-285750">
              <a:buFont typeface="Arial" panose="020B0604020202020204" pitchFamily="34" charset="0"/>
              <a:buChar char="•"/>
            </a:pPr>
            <a:r>
              <a:rPr lang="en-US" sz="1600" dirty="0"/>
              <a:t>For decades, drilling researchers have found it advantageous to calculate the energy expended in removing a unit volume of rock.</a:t>
            </a:r>
            <a:r>
              <a:rPr lang="en-US" sz="1600" baseline="30000" dirty="0"/>
              <a:t>1</a:t>
            </a:r>
            <a:r>
              <a:rPr lang="en-US" sz="1600" dirty="0"/>
              <a:t> </a:t>
            </a:r>
          </a:p>
          <a:p>
            <a:pPr marL="285750" indent="-285750">
              <a:buFont typeface="Arial" panose="020B0604020202020204" pitchFamily="34" charset="0"/>
              <a:buChar char="•"/>
            </a:pPr>
            <a:r>
              <a:rPr lang="en-US" sz="1600" dirty="0"/>
              <a:t>The energy per unit volume of rock removed is called Specific Energy.</a:t>
            </a:r>
          </a:p>
          <a:p>
            <a:pPr marL="285750" indent="-285750">
              <a:buFont typeface="Arial" panose="020B0604020202020204" pitchFamily="34" charset="0"/>
              <a:buChar char="•"/>
            </a:pPr>
            <a:r>
              <a:rPr lang="en-US" sz="1600" dirty="0"/>
              <a:t>Specific Energy has the units psi.</a:t>
            </a:r>
          </a:p>
        </p:txBody>
      </p:sp>
      <p:sp>
        <p:nvSpPr>
          <p:cNvPr id="4" name="TextBox 3"/>
          <p:cNvSpPr txBox="1"/>
          <p:nvPr/>
        </p:nvSpPr>
        <p:spPr>
          <a:xfrm>
            <a:off x="1194844" y="5900693"/>
            <a:ext cx="7400925" cy="253916"/>
          </a:xfrm>
          <a:prstGeom prst="rect">
            <a:avLst/>
          </a:prstGeom>
          <a:noFill/>
        </p:spPr>
        <p:txBody>
          <a:bodyPr wrap="square" rtlCol="0">
            <a:spAutoFit/>
          </a:bodyPr>
          <a:lstStyle/>
          <a:p>
            <a:r>
              <a:rPr lang="en-US" sz="1000" dirty="0"/>
              <a:t>1 </a:t>
            </a:r>
            <a:r>
              <a:rPr lang="en-US" sz="1000" dirty="0" err="1"/>
              <a:t>Teale</a:t>
            </a:r>
            <a:r>
              <a:rPr lang="en-US" sz="1000" dirty="0"/>
              <a:t>, R., 1964, The concept of specific energy in rock drilling, Int. J. Rock Mech. Mining Sci. </a:t>
            </a:r>
            <a:r>
              <a:rPr lang="en-US" sz="1000" dirty="0" err="1"/>
              <a:t>vol</a:t>
            </a:r>
            <a:r>
              <a:rPr lang="en-US" sz="1000" dirty="0"/>
              <a:t> 2, pp 57-73. </a:t>
            </a:r>
          </a:p>
        </p:txBody>
      </p:sp>
      <p:grpSp>
        <p:nvGrpSpPr>
          <p:cNvPr id="61" name="Group 60"/>
          <p:cNvGrpSpPr/>
          <p:nvPr/>
        </p:nvGrpSpPr>
        <p:grpSpPr>
          <a:xfrm>
            <a:off x="6830468" y="4808492"/>
            <a:ext cx="1022350" cy="916404"/>
            <a:chOff x="6330950" y="4918075"/>
            <a:chExt cx="1022350" cy="916404"/>
          </a:xfrm>
        </p:grpSpPr>
        <p:sp>
          <p:nvSpPr>
            <p:cNvPr id="22" name="Text Box 8"/>
            <p:cNvSpPr txBox="1">
              <a:spLocks noChangeArrowheads="1"/>
            </p:cNvSpPr>
            <p:nvPr/>
          </p:nvSpPr>
          <p:spPr bwMode="auto">
            <a:xfrm>
              <a:off x="6330950" y="5165725"/>
              <a:ext cx="68580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algn="ctr" eaLnBrk="0" fontAlgn="base" hangingPunct="0">
                <a:spcBef>
                  <a:spcPct val="0"/>
                </a:spcBef>
                <a:spcAft>
                  <a:spcPct val="0"/>
                </a:spcAft>
                <a:defRPr>
                  <a:solidFill>
                    <a:schemeClr val="tx1"/>
                  </a:solidFill>
                  <a:latin typeface="Arial" charset="0"/>
                  <a:cs typeface="Arial" charset="0"/>
                </a:defRPr>
              </a:lvl6pPr>
              <a:lvl7pPr marL="2971800" indent="-228600" algn="ctr" eaLnBrk="0" fontAlgn="base" hangingPunct="0">
                <a:spcBef>
                  <a:spcPct val="0"/>
                </a:spcBef>
                <a:spcAft>
                  <a:spcPct val="0"/>
                </a:spcAft>
                <a:defRPr>
                  <a:solidFill>
                    <a:schemeClr val="tx1"/>
                  </a:solidFill>
                  <a:latin typeface="Arial" charset="0"/>
                  <a:cs typeface="Arial" charset="0"/>
                </a:defRPr>
              </a:lvl7pPr>
              <a:lvl8pPr marL="3429000" indent="-228600" algn="ctr" eaLnBrk="0" fontAlgn="base" hangingPunct="0">
                <a:spcBef>
                  <a:spcPct val="0"/>
                </a:spcBef>
                <a:spcAft>
                  <a:spcPct val="0"/>
                </a:spcAft>
                <a:defRPr>
                  <a:solidFill>
                    <a:schemeClr val="tx1"/>
                  </a:solidFill>
                  <a:latin typeface="Arial" charset="0"/>
                  <a:cs typeface="Arial" charset="0"/>
                </a:defRPr>
              </a:lvl8pPr>
              <a:lvl9pPr marL="3886200" indent="-228600" algn="ctr" eaLnBrk="0" fontAlgn="base" hangingPunct="0">
                <a:spcBef>
                  <a:spcPct val="0"/>
                </a:spcBef>
                <a:spcAft>
                  <a:spcPct val="0"/>
                </a:spcAft>
                <a:defRPr>
                  <a:solidFill>
                    <a:schemeClr val="tx1"/>
                  </a:solidFill>
                  <a:latin typeface="Arial" charset="0"/>
                  <a:cs typeface="Arial" charset="0"/>
                </a:defRPr>
              </a:lvl9pPr>
            </a:lstStyle>
            <a:p>
              <a:pPr algn="l">
                <a:spcBef>
                  <a:spcPct val="50000"/>
                </a:spcBef>
              </a:pPr>
              <a:r>
                <a:rPr lang="en-US" altLang="en-US" sz="1600">
                  <a:solidFill>
                    <a:srgbClr val="0000FF"/>
                  </a:solidFill>
                  <a:latin typeface="Comic Sans MS" pitchFamily="66" charset="0"/>
                  <a:cs typeface="Times New Roman" pitchFamily="18" charset="0"/>
                </a:rPr>
                <a:t>=</a:t>
              </a:r>
            </a:p>
          </p:txBody>
        </p:sp>
        <p:grpSp>
          <p:nvGrpSpPr>
            <p:cNvPr id="60" name="Group 59"/>
            <p:cNvGrpSpPr/>
            <p:nvPr/>
          </p:nvGrpSpPr>
          <p:grpSpPr>
            <a:xfrm>
              <a:off x="6819900" y="4918075"/>
              <a:ext cx="533400" cy="916404"/>
              <a:chOff x="6819900" y="4918075"/>
              <a:chExt cx="533400" cy="916404"/>
            </a:xfrm>
          </p:grpSpPr>
          <p:sp>
            <p:nvSpPr>
              <p:cNvPr id="23" name="Text Box 9"/>
              <p:cNvSpPr txBox="1">
                <a:spLocks noChangeArrowheads="1"/>
              </p:cNvSpPr>
              <p:nvPr/>
            </p:nvSpPr>
            <p:spPr bwMode="auto">
              <a:xfrm>
                <a:off x="6864350" y="4918075"/>
                <a:ext cx="45720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algn="ctr" eaLnBrk="0" fontAlgn="base" hangingPunct="0">
                  <a:spcBef>
                    <a:spcPct val="0"/>
                  </a:spcBef>
                  <a:spcAft>
                    <a:spcPct val="0"/>
                  </a:spcAft>
                  <a:defRPr>
                    <a:solidFill>
                      <a:schemeClr val="tx1"/>
                    </a:solidFill>
                    <a:latin typeface="Arial" charset="0"/>
                    <a:cs typeface="Arial" charset="0"/>
                  </a:defRPr>
                </a:lvl6pPr>
                <a:lvl7pPr marL="2971800" indent="-228600" algn="ctr" eaLnBrk="0" fontAlgn="base" hangingPunct="0">
                  <a:spcBef>
                    <a:spcPct val="0"/>
                  </a:spcBef>
                  <a:spcAft>
                    <a:spcPct val="0"/>
                  </a:spcAft>
                  <a:defRPr>
                    <a:solidFill>
                      <a:schemeClr val="tx1"/>
                    </a:solidFill>
                    <a:latin typeface="Arial" charset="0"/>
                    <a:cs typeface="Arial" charset="0"/>
                  </a:defRPr>
                </a:lvl7pPr>
                <a:lvl8pPr marL="3429000" indent="-228600" algn="ctr" eaLnBrk="0" fontAlgn="base" hangingPunct="0">
                  <a:spcBef>
                    <a:spcPct val="0"/>
                  </a:spcBef>
                  <a:spcAft>
                    <a:spcPct val="0"/>
                  </a:spcAft>
                  <a:defRPr>
                    <a:solidFill>
                      <a:schemeClr val="tx1"/>
                    </a:solidFill>
                    <a:latin typeface="Arial" charset="0"/>
                    <a:cs typeface="Arial" charset="0"/>
                  </a:defRPr>
                </a:lvl8pPr>
                <a:lvl9pPr marL="3886200" indent="-228600" algn="ctr" eaLnBrk="0" fontAlgn="base" hangingPunct="0">
                  <a:spcBef>
                    <a:spcPct val="0"/>
                  </a:spcBef>
                  <a:spcAft>
                    <a:spcPct val="0"/>
                  </a:spcAft>
                  <a:defRPr>
                    <a:solidFill>
                      <a:schemeClr val="tx1"/>
                    </a:solidFill>
                    <a:latin typeface="Arial" charset="0"/>
                    <a:cs typeface="Arial" charset="0"/>
                  </a:defRPr>
                </a:lvl9pPr>
              </a:lstStyle>
              <a:p>
                <a:pPr algn="l">
                  <a:spcBef>
                    <a:spcPct val="50000"/>
                  </a:spcBef>
                </a:pPr>
                <a:r>
                  <a:rPr lang="en-US" altLang="en-US" sz="1600" dirty="0">
                    <a:solidFill>
                      <a:srgbClr val="0000FF"/>
                    </a:solidFill>
                    <a:latin typeface="Comic Sans MS" pitchFamily="66" charset="0"/>
                    <a:cs typeface="Times New Roman" pitchFamily="18" charset="0"/>
                  </a:rPr>
                  <a:t>F</a:t>
                </a:r>
              </a:p>
            </p:txBody>
          </p:sp>
          <p:sp>
            <p:nvSpPr>
              <p:cNvPr id="24" name="Line 10"/>
              <p:cNvSpPr>
                <a:spLocks noChangeShapeType="1"/>
              </p:cNvSpPr>
              <p:nvPr/>
            </p:nvSpPr>
            <p:spPr bwMode="auto">
              <a:xfrm>
                <a:off x="6838950" y="5438775"/>
                <a:ext cx="457200" cy="0"/>
              </a:xfrm>
              <a:prstGeom prst="line">
                <a:avLst/>
              </a:prstGeom>
              <a:noFill/>
              <a:ln w="19050">
                <a:solidFill>
                  <a:srgbClr val="0000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600">
                  <a:solidFill>
                    <a:srgbClr val="0000FF"/>
                  </a:solidFill>
                </a:endParaRPr>
              </a:p>
            </p:txBody>
          </p:sp>
          <p:sp>
            <p:nvSpPr>
              <p:cNvPr id="25" name="Text Box 11"/>
              <p:cNvSpPr txBox="1">
                <a:spLocks noChangeArrowheads="1"/>
              </p:cNvSpPr>
              <p:nvPr/>
            </p:nvSpPr>
            <p:spPr bwMode="auto">
              <a:xfrm>
                <a:off x="6819900" y="5495925"/>
                <a:ext cx="53340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algn="ctr" eaLnBrk="0" fontAlgn="base" hangingPunct="0">
                  <a:spcBef>
                    <a:spcPct val="0"/>
                  </a:spcBef>
                  <a:spcAft>
                    <a:spcPct val="0"/>
                  </a:spcAft>
                  <a:defRPr>
                    <a:solidFill>
                      <a:schemeClr val="tx1"/>
                    </a:solidFill>
                    <a:latin typeface="Arial" charset="0"/>
                    <a:cs typeface="Arial" charset="0"/>
                  </a:defRPr>
                </a:lvl6pPr>
                <a:lvl7pPr marL="2971800" indent="-228600" algn="ctr" eaLnBrk="0" fontAlgn="base" hangingPunct="0">
                  <a:spcBef>
                    <a:spcPct val="0"/>
                  </a:spcBef>
                  <a:spcAft>
                    <a:spcPct val="0"/>
                  </a:spcAft>
                  <a:defRPr>
                    <a:solidFill>
                      <a:schemeClr val="tx1"/>
                    </a:solidFill>
                    <a:latin typeface="Arial" charset="0"/>
                    <a:cs typeface="Arial" charset="0"/>
                  </a:defRPr>
                </a:lvl7pPr>
                <a:lvl8pPr marL="3429000" indent="-228600" algn="ctr" eaLnBrk="0" fontAlgn="base" hangingPunct="0">
                  <a:spcBef>
                    <a:spcPct val="0"/>
                  </a:spcBef>
                  <a:spcAft>
                    <a:spcPct val="0"/>
                  </a:spcAft>
                  <a:defRPr>
                    <a:solidFill>
                      <a:schemeClr val="tx1"/>
                    </a:solidFill>
                    <a:latin typeface="Arial" charset="0"/>
                    <a:cs typeface="Arial" charset="0"/>
                  </a:defRPr>
                </a:lvl8pPr>
                <a:lvl9pPr marL="3886200" indent="-228600" algn="ctr" eaLnBrk="0" fontAlgn="base" hangingPunct="0">
                  <a:spcBef>
                    <a:spcPct val="0"/>
                  </a:spcBef>
                  <a:spcAft>
                    <a:spcPct val="0"/>
                  </a:spcAft>
                  <a:defRPr>
                    <a:solidFill>
                      <a:schemeClr val="tx1"/>
                    </a:solidFill>
                    <a:latin typeface="Arial" charset="0"/>
                    <a:cs typeface="Arial" charset="0"/>
                  </a:defRPr>
                </a:lvl9pPr>
              </a:lstStyle>
              <a:p>
                <a:pPr algn="l">
                  <a:spcBef>
                    <a:spcPct val="50000"/>
                  </a:spcBef>
                </a:pPr>
                <a:r>
                  <a:rPr lang="en-US" altLang="en-US" sz="1600" dirty="0">
                    <a:solidFill>
                      <a:srgbClr val="0000FF"/>
                    </a:solidFill>
                    <a:latin typeface="Comic Sans MS" pitchFamily="66" charset="0"/>
                    <a:cs typeface="Times New Roman" pitchFamily="18" charset="0"/>
                  </a:rPr>
                  <a:t>A</a:t>
                </a:r>
              </a:p>
            </p:txBody>
          </p:sp>
        </p:grpSp>
      </p:grpSp>
      <p:sp>
        <p:nvSpPr>
          <p:cNvPr id="26" name="Text Box 12"/>
          <p:cNvSpPr txBox="1">
            <a:spLocks noChangeArrowheads="1"/>
          </p:cNvSpPr>
          <p:nvPr/>
        </p:nvSpPr>
        <p:spPr bwMode="auto">
          <a:xfrm>
            <a:off x="7986168" y="5062492"/>
            <a:ext cx="121920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algn="ctr" eaLnBrk="0" fontAlgn="base" hangingPunct="0">
              <a:spcBef>
                <a:spcPct val="0"/>
              </a:spcBef>
              <a:spcAft>
                <a:spcPct val="0"/>
              </a:spcAft>
              <a:defRPr>
                <a:solidFill>
                  <a:schemeClr val="tx1"/>
                </a:solidFill>
                <a:latin typeface="Arial" charset="0"/>
                <a:cs typeface="Arial" charset="0"/>
              </a:defRPr>
            </a:lvl6pPr>
            <a:lvl7pPr marL="2971800" indent="-228600" algn="ctr" eaLnBrk="0" fontAlgn="base" hangingPunct="0">
              <a:spcBef>
                <a:spcPct val="0"/>
              </a:spcBef>
              <a:spcAft>
                <a:spcPct val="0"/>
              </a:spcAft>
              <a:defRPr>
                <a:solidFill>
                  <a:schemeClr val="tx1"/>
                </a:solidFill>
                <a:latin typeface="Arial" charset="0"/>
                <a:cs typeface="Arial" charset="0"/>
              </a:defRPr>
            </a:lvl7pPr>
            <a:lvl8pPr marL="3429000" indent="-228600" algn="ctr" eaLnBrk="0" fontAlgn="base" hangingPunct="0">
              <a:spcBef>
                <a:spcPct val="0"/>
              </a:spcBef>
              <a:spcAft>
                <a:spcPct val="0"/>
              </a:spcAft>
              <a:defRPr>
                <a:solidFill>
                  <a:schemeClr val="tx1"/>
                </a:solidFill>
                <a:latin typeface="Arial" charset="0"/>
                <a:cs typeface="Arial" charset="0"/>
              </a:defRPr>
            </a:lvl8pPr>
            <a:lvl9pPr marL="3886200" indent="-228600" algn="ctr" eaLnBrk="0" fontAlgn="base" hangingPunct="0">
              <a:spcBef>
                <a:spcPct val="0"/>
              </a:spcBef>
              <a:spcAft>
                <a:spcPct val="0"/>
              </a:spcAft>
              <a:defRPr>
                <a:solidFill>
                  <a:schemeClr val="tx1"/>
                </a:solidFill>
                <a:latin typeface="Arial" charset="0"/>
                <a:cs typeface="Arial" charset="0"/>
              </a:defRPr>
            </a:lvl9pPr>
          </a:lstStyle>
          <a:p>
            <a:pPr algn="l">
              <a:spcBef>
                <a:spcPct val="50000"/>
              </a:spcBef>
            </a:pPr>
            <a:r>
              <a:rPr lang="en-US" altLang="en-US" sz="1600">
                <a:solidFill>
                  <a:srgbClr val="0000FF"/>
                </a:solidFill>
                <a:latin typeface="Comic Sans MS" pitchFamily="66" charset="0"/>
                <a:cs typeface="Times New Roman" pitchFamily="18" charset="0"/>
              </a:rPr>
              <a:t>=  PSI</a:t>
            </a:r>
          </a:p>
        </p:txBody>
      </p:sp>
      <p:sp>
        <p:nvSpPr>
          <p:cNvPr id="40" name="Text Box 34"/>
          <p:cNvSpPr txBox="1">
            <a:spLocks noChangeArrowheads="1"/>
          </p:cNvSpPr>
          <p:nvPr/>
        </p:nvSpPr>
        <p:spPr bwMode="auto">
          <a:xfrm>
            <a:off x="5655718" y="4897392"/>
            <a:ext cx="93980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algn="ctr" eaLnBrk="0" fontAlgn="base" hangingPunct="0">
              <a:spcBef>
                <a:spcPct val="0"/>
              </a:spcBef>
              <a:spcAft>
                <a:spcPct val="0"/>
              </a:spcAft>
              <a:defRPr>
                <a:solidFill>
                  <a:schemeClr val="tx1"/>
                </a:solidFill>
                <a:latin typeface="Arial" charset="0"/>
                <a:cs typeface="Arial" charset="0"/>
              </a:defRPr>
            </a:lvl6pPr>
            <a:lvl7pPr marL="2971800" indent="-228600" algn="ctr" eaLnBrk="0" fontAlgn="base" hangingPunct="0">
              <a:spcBef>
                <a:spcPct val="0"/>
              </a:spcBef>
              <a:spcAft>
                <a:spcPct val="0"/>
              </a:spcAft>
              <a:defRPr>
                <a:solidFill>
                  <a:schemeClr val="tx1"/>
                </a:solidFill>
                <a:latin typeface="Arial" charset="0"/>
                <a:cs typeface="Arial" charset="0"/>
              </a:defRPr>
            </a:lvl7pPr>
            <a:lvl8pPr marL="3429000" indent="-228600" algn="ctr" eaLnBrk="0" fontAlgn="base" hangingPunct="0">
              <a:spcBef>
                <a:spcPct val="0"/>
              </a:spcBef>
              <a:spcAft>
                <a:spcPct val="0"/>
              </a:spcAft>
              <a:defRPr>
                <a:solidFill>
                  <a:schemeClr val="tx1"/>
                </a:solidFill>
                <a:latin typeface="Arial" charset="0"/>
                <a:cs typeface="Arial" charset="0"/>
              </a:defRPr>
            </a:lvl8pPr>
            <a:lvl9pPr marL="3886200" indent="-228600" algn="ctr" eaLnBrk="0" fontAlgn="base" hangingPunct="0">
              <a:spcBef>
                <a:spcPct val="0"/>
              </a:spcBef>
              <a:spcAft>
                <a:spcPct val="0"/>
              </a:spcAft>
              <a:defRPr>
                <a:solidFill>
                  <a:schemeClr val="tx1"/>
                </a:solidFill>
                <a:latin typeface="Arial" charset="0"/>
                <a:cs typeface="Arial" charset="0"/>
              </a:defRPr>
            </a:lvl9pPr>
          </a:lstStyle>
          <a:p>
            <a:pPr algn="l">
              <a:spcBef>
                <a:spcPct val="50000"/>
              </a:spcBef>
            </a:pPr>
            <a:r>
              <a:rPr lang="en-US" altLang="en-US" sz="1600" dirty="0">
                <a:solidFill>
                  <a:srgbClr val="0000FF"/>
                </a:solidFill>
                <a:latin typeface="Comic Sans MS" pitchFamily="66" charset="0"/>
                <a:cs typeface="Times New Roman" pitchFamily="18" charset="0"/>
              </a:rPr>
              <a:t>F * d</a:t>
            </a:r>
          </a:p>
        </p:txBody>
      </p:sp>
      <p:sp>
        <p:nvSpPr>
          <p:cNvPr id="28" name="Text Box 15"/>
          <p:cNvSpPr txBox="1">
            <a:spLocks noChangeArrowheads="1"/>
          </p:cNvSpPr>
          <p:nvPr/>
        </p:nvSpPr>
        <p:spPr bwMode="auto">
          <a:xfrm>
            <a:off x="1083718" y="5056142"/>
            <a:ext cx="121920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algn="ctr" eaLnBrk="0" fontAlgn="base" hangingPunct="0">
              <a:spcBef>
                <a:spcPct val="0"/>
              </a:spcBef>
              <a:spcAft>
                <a:spcPct val="0"/>
              </a:spcAft>
              <a:defRPr>
                <a:solidFill>
                  <a:schemeClr val="tx1"/>
                </a:solidFill>
                <a:latin typeface="Arial" charset="0"/>
                <a:cs typeface="Arial" charset="0"/>
              </a:defRPr>
            </a:lvl6pPr>
            <a:lvl7pPr marL="2971800" indent="-228600" algn="ctr" eaLnBrk="0" fontAlgn="base" hangingPunct="0">
              <a:spcBef>
                <a:spcPct val="0"/>
              </a:spcBef>
              <a:spcAft>
                <a:spcPct val="0"/>
              </a:spcAft>
              <a:defRPr>
                <a:solidFill>
                  <a:schemeClr val="tx1"/>
                </a:solidFill>
                <a:latin typeface="Arial" charset="0"/>
                <a:cs typeface="Arial" charset="0"/>
              </a:defRPr>
            </a:lvl7pPr>
            <a:lvl8pPr marL="3429000" indent="-228600" algn="ctr" eaLnBrk="0" fontAlgn="base" hangingPunct="0">
              <a:spcBef>
                <a:spcPct val="0"/>
              </a:spcBef>
              <a:spcAft>
                <a:spcPct val="0"/>
              </a:spcAft>
              <a:defRPr>
                <a:solidFill>
                  <a:schemeClr val="tx1"/>
                </a:solidFill>
                <a:latin typeface="Arial" charset="0"/>
                <a:cs typeface="Arial" charset="0"/>
              </a:defRPr>
            </a:lvl8pPr>
            <a:lvl9pPr marL="3886200" indent="-228600" algn="ctr" eaLnBrk="0" fontAlgn="base" hangingPunct="0">
              <a:spcBef>
                <a:spcPct val="0"/>
              </a:spcBef>
              <a:spcAft>
                <a:spcPct val="0"/>
              </a:spcAft>
              <a:defRPr>
                <a:solidFill>
                  <a:schemeClr val="tx1"/>
                </a:solidFill>
                <a:latin typeface="Arial" charset="0"/>
                <a:cs typeface="Arial" charset="0"/>
              </a:defRPr>
            </a:lvl9pPr>
          </a:lstStyle>
          <a:p>
            <a:pPr algn="l">
              <a:spcBef>
                <a:spcPct val="50000"/>
              </a:spcBef>
            </a:pPr>
            <a:r>
              <a:rPr lang="en-US" altLang="en-US" sz="1600" dirty="0" err="1">
                <a:solidFill>
                  <a:srgbClr val="0000FF"/>
                </a:solidFill>
                <a:latin typeface="Comic Sans MS" pitchFamily="66" charset="0"/>
                <a:cs typeface="Times New Roman" pitchFamily="18" charset="0"/>
              </a:rPr>
              <a:t>SE</a:t>
            </a:r>
            <a:r>
              <a:rPr lang="en-US" altLang="en-US" sz="1600" baseline="-25000" dirty="0" err="1">
                <a:solidFill>
                  <a:srgbClr val="0000FF"/>
                </a:solidFill>
                <a:latin typeface="Comic Sans MS" pitchFamily="66" charset="0"/>
                <a:cs typeface="Times New Roman" pitchFamily="18" charset="0"/>
              </a:rPr>
              <a:t>c</a:t>
            </a:r>
            <a:r>
              <a:rPr lang="en-US" altLang="en-US" sz="1600" dirty="0">
                <a:solidFill>
                  <a:srgbClr val="0000FF"/>
                </a:solidFill>
                <a:latin typeface="Comic Sans MS" pitchFamily="66" charset="0"/>
                <a:cs typeface="Times New Roman" pitchFamily="18" charset="0"/>
              </a:rPr>
              <a:t>  =</a:t>
            </a:r>
          </a:p>
        </p:txBody>
      </p:sp>
      <p:sp>
        <p:nvSpPr>
          <p:cNvPr id="29" name="Text Box 16"/>
          <p:cNvSpPr txBox="1">
            <a:spLocks noChangeArrowheads="1"/>
          </p:cNvSpPr>
          <p:nvPr/>
        </p:nvSpPr>
        <p:spPr bwMode="auto">
          <a:xfrm>
            <a:off x="2302918" y="4833893"/>
            <a:ext cx="280670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algn="ctr" eaLnBrk="0" fontAlgn="base" hangingPunct="0">
              <a:spcBef>
                <a:spcPct val="0"/>
              </a:spcBef>
              <a:spcAft>
                <a:spcPct val="0"/>
              </a:spcAft>
              <a:defRPr>
                <a:solidFill>
                  <a:schemeClr val="tx1"/>
                </a:solidFill>
                <a:latin typeface="Arial" charset="0"/>
                <a:cs typeface="Arial" charset="0"/>
              </a:defRPr>
            </a:lvl6pPr>
            <a:lvl7pPr marL="2971800" indent="-228600" algn="ctr" eaLnBrk="0" fontAlgn="base" hangingPunct="0">
              <a:spcBef>
                <a:spcPct val="0"/>
              </a:spcBef>
              <a:spcAft>
                <a:spcPct val="0"/>
              </a:spcAft>
              <a:defRPr>
                <a:solidFill>
                  <a:schemeClr val="tx1"/>
                </a:solidFill>
                <a:latin typeface="Arial" charset="0"/>
                <a:cs typeface="Arial" charset="0"/>
              </a:defRPr>
            </a:lvl7pPr>
            <a:lvl8pPr marL="3429000" indent="-228600" algn="ctr" eaLnBrk="0" fontAlgn="base" hangingPunct="0">
              <a:spcBef>
                <a:spcPct val="0"/>
              </a:spcBef>
              <a:spcAft>
                <a:spcPct val="0"/>
              </a:spcAft>
              <a:defRPr>
                <a:solidFill>
                  <a:schemeClr val="tx1"/>
                </a:solidFill>
                <a:latin typeface="Arial" charset="0"/>
                <a:cs typeface="Arial" charset="0"/>
              </a:defRPr>
            </a:lvl8pPr>
            <a:lvl9pPr marL="3886200" indent="-228600" algn="ctr" eaLnBrk="0" fontAlgn="base" hangingPunct="0">
              <a:spcBef>
                <a:spcPct val="0"/>
              </a:spcBef>
              <a:spcAft>
                <a:spcPct val="0"/>
              </a:spcAft>
              <a:defRPr>
                <a:solidFill>
                  <a:schemeClr val="tx1"/>
                </a:solidFill>
                <a:latin typeface="Arial" charset="0"/>
                <a:cs typeface="Arial" charset="0"/>
              </a:defRPr>
            </a:lvl9pPr>
          </a:lstStyle>
          <a:p>
            <a:pPr algn="l">
              <a:spcBef>
                <a:spcPct val="50000"/>
              </a:spcBef>
            </a:pPr>
            <a:r>
              <a:rPr lang="en-US" altLang="en-US" sz="1600" dirty="0">
                <a:solidFill>
                  <a:srgbClr val="0000FF"/>
                </a:solidFill>
                <a:latin typeface="Comic Sans MS" pitchFamily="66" charset="0"/>
                <a:cs typeface="Times New Roman" pitchFamily="18" charset="0"/>
              </a:rPr>
              <a:t>Energy Consumed</a:t>
            </a:r>
          </a:p>
        </p:txBody>
      </p:sp>
      <p:sp>
        <p:nvSpPr>
          <p:cNvPr id="30" name="Line 17"/>
          <p:cNvSpPr>
            <a:spLocks noChangeShapeType="1"/>
          </p:cNvSpPr>
          <p:nvPr/>
        </p:nvSpPr>
        <p:spPr bwMode="auto">
          <a:xfrm>
            <a:off x="2429919" y="5348242"/>
            <a:ext cx="2435225" cy="1588"/>
          </a:xfrm>
          <a:prstGeom prst="line">
            <a:avLst/>
          </a:prstGeom>
          <a:noFill/>
          <a:ln w="19050">
            <a:solidFill>
              <a:srgbClr val="0000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600">
              <a:solidFill>
                <a:srgbClr val="0000FF"/>
              </a:solidFill>
            </a:endParaRPr>
          </a:p>
        </p:txBody>
      </p:sp>
      <p:sp>
        <p:nvSpPr>
          <p:cNvPr id="48" name="Text Box 36"/>
          <p:cNvSpPr txBox="1">
            <a:spLocks noChangeArrowheads="1"/>
          </p:cNvSpPr>
          <p:nvPr/>
        </p:nvSpPr>
        <p:spPr bwMode="auto">
          <a:xfrm>
            <a:off x="5065168" y="5081542"/>
            <a:ext cx="44450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algn="ctr" eaLnBrk="0" fontAlgn="base" hangingPunct="0">
              <a:spcBef>
                <a:spcPct val="0"/>
              </a:spcBef>
              <a:spcAft>
                <a:spcPct val="0"/>
              </a:spcAft>
              <a:defRPr>
                <a:solidFill>
                  <a:schemeClr val="tx1"/>
                </a:solidFill>
                <a:latin typeface="Arial" charset="0"/>
                <a:cs typeface="Arial" charset="0"/>
              </a:defRPr>
            </a:lvl6pPr>
            <a:lvl7pPr marL="2971800" indent="-228600" algn="ctr" eaLnBrk="0" fontAlgn="base" hangingPunct="0">
              <a:spcBef>
                <a:spcPct val="0"/>
              </a:spcBef>
              <a:spcAft>
                <a:spcPct val="0"/>
              </a:spcAft>
              <a:defRPr>
                <a:solidFill>
                  <a:schemeClr val="tx1"/>
                </a:solidFill>
                <a:latin typeface="Arial" charset="0"/>
                <a:cs typeface="Arial" charset="0"/>
              </a:defRPr>
            </a:lvl7pPr>
            <a:lvl8pPr marL="3429000" indent="-228600" algn="ctr" eaLnBrk="0" fontAlgn="base" hangingPunct="0">
              <a:spcBef>
                <a:spcPct val="0"/>
              </a:spcBef>
              <a:spcAft>
                <a:spcPct val="0"/>
              </a:spcAft>
              <a:defRPr>
                <a:solidFill>
                  <a:schemeClr val="tx1"/>
                </a:solidFill>
                <a:latin typeface="Arial" charset="0"/>
                <a:cs typeface="Arial" charset="0"/>
              </a:defRPr>
            </a:lvl8pPr>
            <a:lvl9pPr marL="3886200" indent="-228600" algn="ctr" eaLnBrk="0" fontAlgn="base" hangingPunct="0">
              <a:spcBef>
                <a:spcPct val="0"/>
              </a:spcBef>
              <a:spcAft>
                <a:spcPct val="0"/>
              </a:spcAft>
              <a:defRPr>
                <a:solidFill>
                  <a:schemeClr val="tx1"/>
                </a:solidFill>
                <a:latin typeface="Arial" charset="0"/>
                <a:cs typeface="Arial" charset="0"/>
              </a:defRPr>
            </a:lvl9pPr>
          </a:lstStyle>
          <a:p>
            <a:pPr algn="l">
              <a:spcBef>
                <a:spcPct val="50000"/>
              </a:spcBef>
            </a:pPr>
            <a:r>
              <a:rPr lang="en-US" altLang="en-US" sz="1600" dirty="0">
                <a:solidFill>
                  <a:srgbClr val="0000FF"/>
                </a:solidFill>
                <a:latin typeface="Comic Sans MS" pitchFamily="66" charset="0"/>
                <a:cs typeface="Times New Roman" pitchFamily="18" charset="0"/>
              </a:rPr>
              <a:t>=</a:t>
            </a:r>
          </a:p>
        </p:txBody>
      </p:sp>
      <p:grpSp>
        <p:nvGrpSpPr>
          <p:cNvPr id="55" name="Group 54"/>
          <p:cNvGrpSpPr/>
          <p:nvPr/>
        </p:nvGrpSpPr>
        <p:grpSpPr>
          <a:xfrm>
            <a:off x="2264818" y="5386342"/>
            <a:ext cx="4432300" cy="338554"/>
            <a:chOff x="1765300" y="5495925"/>
            <a:chExt cx="4432300" cy="338554"/>
          </a:xfrm>
        </p:grpSpPr>
        <p:sp>
          <p:nvSpPr>
            <p:cNvPr id="31" name="Text Box 18"/>
            <p:cNvSpPr txBox="1">
              <a:spLocks noChangeArrowheads="1"/>
            </p:cNvSpPr>
            <p:nvPr/>
          </p:nvSpPr>
          <p:spPr bwMode="auto">
            <a:xfrm>
              <a:off x="1765300" y="5495925"/>
              <a:ext cx="278130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algn="ctr" eaLnBrk="0" fontAlgn="base" hangingPunct="0">
                <a:spcBef>
                  <a:spcPct val="0"/>
                </a:spcBef>
                <a:spcAft>
                  <a:spcPct val="0"/>
                </a:spcAft>
                <a:defRPr>
                  <a:solidFill>
                    <a:schemeClr val="tx1"/>
                  </a:solidFill>
                  <a:latin typeface="Arial" charset="0"/>
                  <a:cs typeface="Arial" charset="0"/>
                </a:defRPr>
              </a:lvl6pPr>
              <a:lvl7pPr marL="2971800" indent="-228600" algn="ctr" eaLnBrk="0" fontAlgn="base" hangingPunct="0">
                <a:spcBef>
                  <a:spcPct val="0"/>
                </a:spcBef>
                <a:spcAft>
                  <a:spcPct val="0"/>
                </a:spcAft>
                <a:defRPr>
                  <a:solidFill>
                    <a:schemeClr val="tx1"/>
                  </a:solidFill>
                  <a:latin typeface="Arial" charset="0"/>
                  <a:cs typeface="Arial" charset="0"/>
                </a:defRPr>
              </a:lvl7pPr>
              <a:lvl8pPr marL="3429000" indent="-228600" algn="ctr" eaLnBrk="0" fontAlgn="base" hangingPunct="0">
                <a:spcBef>
                  <a:spcPct val="0"/>
                </a:spcBef>
                <a:spcAft>
                  <a:spcPct val="0"/>
                </a:spcAft>
                <a:defRPr>
                  <a:solidFill>
                    <a:schemeClr val="tx1"/>
                  </a:solidFill>
                  <a:latin typeface="Arial" charset="0"/>
                  <a:cs typeface="Arial" charset="0"/>
                </a:defRPr>
              </a:lvl8pPr>
              <a:lvl9pPr marL="3886200" indent="-228600" algn="ctr" eaLnBrk="0" fontAlgn="base" hangingPunct="0">
                <a:spcBef>
                  <a:spcPct val="0"/>
                </a:spcBef>
                <a:spcAft>
                  <a:spcPct val="0"/>
                </a:spcAft>
                <a:defRPr>
                  <a:solidFill>
                    <a:schemeClr val="tx1"/>
                  </a:solidFill>
                  <a:latin typeface="Arial" charset="0"/>
                  <a:cs typeface="Arial" charset="0"/>
                </a:defRPr>
              </a:lvl9pPr>
            </a:lstStyle>
            <a:p>
              <a:pPr algn="l">
                <a:spcBef>
                  <a:spcPct val="50000"/>
                </a:spcBef>
              </a:pPr>
              <a:r>
                <a:rPr lang="en-US" altLang="en-US" sz="1600" dirty="0">
                  <a:solidFill>
                    <a:srgbClr val="0000FF"/>
                  </a:solidFill>
                  <a:latin typeface="Comic Sans MS" pitchFamily="66" charset="0"/>
                  <a:cs typeface="Times New Roman" pitchFamily="18" charset="0"/>
                </a:rPr>
                <a:t>Volume Removed</a:t>
              </a:r>
            </a:p>
          </p:txBody>
        </p:sp>
        <p:sp>
          <p:nvSpPr>
            <p:cNvPr id="50" name="Text Box 44"/>
            <p:cNvSpPr txBox="1">
              <a:spLocks noChangeArrowheads="1"/>
            </p:cNvSpPr>
            <p:nvPr/>
          </p:nvSpPr>
          <p:spPr bwMode="auto">
            <a:xfrm>
              <a:off x="5153025" y="5495925"/>
              <a:ext cx="1044575"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algn="ctr" eaLnBrk="0" fontAlgn="base" hangingPunct="0">
                <a:spcBef>
                  <a:spcPct val="0"/>
                </a:spcBef>
                <a:spcAft>
                  <a:spcPct val="0"/>
                </a:spcAft>
                <a:defRPr>
                  <a:solidFill>
                    <a:schemeClr val="tx1"/>
                  </a:solidFill>
                  <a:latin typeface="Arial" charset="0"/>
                  <a:cs typeface="Arial" charset="0"/>
                </a:defRPr>
              </a:lvl6pPr>
              <a:lvl7pPr marL="2971800" indent="-228600" algn="ctr" eaLnBrk="0" fontAlgn="base" hangingPunct="0">
                <a:spcBef>
                  <a:spcPct val="0"/>
                </a:spcBef>
                <a:spcAft>
                  <a:spcPct val="0"/>
                </a:spcAft>
                <a:defRPr>
                  <a:solidFill>
                    <a:schemeClr val="tx1"/>
                  </a:solidFill>
                  <a:latin typeface="Arial" charset="0"/>
                  <a:cs typeface="Arial" charset="0"/>
                </a:defRPr>
              </a:lvl7pPr>
              <a:lvl8pPr marL="3429000" indent="-228600" algn="ctr" eaLnBrk="0" fontAlgn="base" hangingPunct="0">
                <a:spcBef>
                  <a:spcPct val="0"/>
                </a:spcBef>
                <a:spcAft>
                  <a:spcPct val="0"/>
                </a:spcAft>
                <a:defRPr>
                  <a:solidFill>
                    <a:schemeClr val="tx1"/>
                  </a:solidFill>
                  <a:latin typeface="Arial" charset="0"/>
                  <a:cs typeface="Arial" charset="0"/>
                </a:defRPr>
              </a:lvl8pPr>
              <a:lvl9pPr marL="3886200" indent="-228600" algn="ctr" eaLnBrk="0" fontAlgn="base" hangingPunct="0">
                <a:spcBef>
                  <a:spcPct val="0"/>
                </a:spcBef>
                <a:spcAft>
                  <a:spcPct val="0"/>
                </a:spcAft>
                <a:defRPr>
                  <a:solidFill>
                    <a:schemeClr val="tx1"/>
                  </a:solidFill>
                  <a:latin typeface="Arial" charset="0"/>
                  <a:cs typeface="Arial" charset="0"/>
                </a:defRPr>
              </a:lvl9pPr>
            </a:lstStyle>
            <a:p>
              <a:pPr algn="l">
                <a:spcBef>
                  <a:spcPct val="50000"/>
                </a:spcBef>
              </a:pPr>
              <a:r>
                <a:rPr lang="en-US" altLang="en-US" sz="1600" dirty="0">
                  <a:solidFill>
                    <a:srgbClr val="0000FF"/>
                  </a:solidFill>
                  <a:latin typeface="Comic Sans MS" pitchFamily="66" charset="0"/>
                  <a:cs typeface="Times New Roman" pitchFamily="18" charset="0"/>
                </a:rPr>
                <a:t>A * d</a:t>
              </a:r>
            </a:p>
          </p:txBody>
        </p:sp>
      </p:grpSp>
      <p:sp>
        <p:nvSpPr>
          <p:cNvPr id="52" name="Line 35"/>
          <p:cNvSpPr>
            <a:spLocks noChangeShapeType="1"/>
          </p:cNvSpPr>
          <p:nvPr/>
        </p:nvSpPr>
        <p:spPr bwMode="auto">
          <a:xfrm>
            <a:off x="5750968" y="5329192"/>
            <a:ext cx="762000" cy="0"/>
          </a:xfrm>
          <a:prstGeom prst="line">
            <a:avLst/>
          </a:prstGeom>
          <a:noFill/>
          <a:ln w="19050">
            <a:solidFill>
              <a:srgbClr val="0000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600">
              <a:solidFill>
                <a:srgbClr val="0000FF"/>
              </a:solidFill>
            </a:endParaRPr>
          </a:p>
        </p:txBody>
      </p:sp>
      <p:grpSp>
        <p:nvGrpSpPr>
          <p:cNvPr id="41" name="Group 37"/>
          <p:cNvGrpSpPr>
            <a:grpSpLocks/>
          </p:cNvGrpSpPr>
          <p:nvPr/>
        </p:nvGrpSpPr>
        <p:grpSpPr bwMode="auto">
          <a:xfrm>
            <a:off x="4960077" y="3247577"/>
            <a:ext cx="1752600" cy="1066800"/>
            <a:chOff x="704" y="1664"/>
            <a:chExt cx="1104" cy="672"/>
          </a:xfrm>
        </p:grpSpPr>
        <p:sp>
          <p:nvSpPr>
            <p:cNvPr id="45" name="Line 38"/>
            <p:cNvSpPr>
              <a:spLocks noChangeShapeType="1"/>
            </p:cNvSpPr>
            <p:nvPr/>
          </p:nvSpPr>
          <p:spPr bwMode="auto">
            <a:xfrm flipV="1">
              <a:off x="704" y="1664"/>
              <a:ext cx="1104" cy="672"/>
            </a:xfrm>
            <a:prstGeom prst="line">
              <a:avLst/>
            </a:prstGeom>
            <a:noFill/>
            <a:ln w="15875">
              <a:solidFill>
                <a:srgbClr val="0000FF"/>
              </a:solidFill>
              <a:round/>
              <a:headEnd type="stealth" w="med" len="lg"/>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600"/>
            </a:p>
          </p:txBody>
        </p:sp>
        <p:sp>
          <p:nvSpPr>
            <p:cNvPr id="46" name="Text Box 39"/>
            <p:cNvSpPr txBox="1">
              <a:spLocks noChangeArrowheads="1"/>
            </p:cNvSpPr>
            <p:nvPr/>
          </p:nvSpPr>
          <p:spPr bwMode="auto">
            <a:xfrm>
              <a:off x="992" y="1772"/>
              <a:ext cx="352" cy="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algn="ctr" eaLnBrk="0" fontAlgn="base" hangingPunct="0">
                <a:spcBef>
                  <a:spcPct val="0"/>
                </a:spcBef>
                <a:spcAft>
                  <a:spcPct val="0"/>
                </a:spcAft>
                <a:defRPr>
                  <a:solidFill>
                    <a:schemeClr val="tx1"/>
                  </a:solidFill>
                  <a:latin typeface="Arial" charset="0"/>
                  <a:cs typeface="Arial" charset="0"/>
                </a:defRPr>
              </a:lvl6pPr>
              <a:lvl7pPr marL="2971800" indent="-228600" algn="ctr" eaLnBrk="0" fontAlgn="base" hangingPunct="0">
                <a:spcBef>
                  <a:spcPct val="0"/>
                </a:spcBef>
                <a:spcAft>
                  <a:spcPct val="0"/>
                </a:spcAft>
                <a:defRPr>
                  <a:solidFill>
                    <a:schemeClr val="tx1"/>
                  </a:solidFill>
                  <a:latin typeface="Arial" charset="0"/>
                  <a:cs typeface="Arial" charset="0"/>
                </a:defRPr>
              </a:lvl7pPr>
              <a:lvl8pPr marL="3429000" indent="-228600" algn="ctr" eaLnBrk="0" fontAlgn="base" hangingPunct="0">
                <a:spcBef>
                  <a:spcPct val="0"/>
                </a:spcBef>
                <a:spcAft>
                  <a:spcPct val="0"/>
                </a:spcAft>
                <a:defRPr>
                  <a:solidFill>
                    <a:schemeClr val="tx1"/>
                  </a:solidFill>
                  <a:latin typeface="Arial" charset="0"/>
                  <a:cs typeface="Arial" charset="0"/>
                </a:defRPr>
              </a:lvl8pPr>
              <a:lvl9pPr marL="3886200" indent="-228600" algn="ctr" eaLnBrk="0" fontAlgn="base" hangingPunct="0">
                <a:spcBef>
                  <a:spcPct val="0"/>
                </a:spcBef>
                <a:spcAft>
                  <a:spcPct val="0"/>
                </a:spcAft>
                <a:defRPr>
                  <a:solidFill>
                    <a:schemeClr val="tx1"/>
                  </a:solidFill>
                  <a:latin typeface="Arial" charset="0"/>
                  <a:cs typeface="Arial" charset="0"/>
                </a:defRPr>
              </a:lvl9pPr>
            </a:lstStyle>
            <a:p>
              <a:pPr algn="l">
                <a:spcBef>
                  <a:spcPct val="50000"/>
                </a:spcBef>
              </a:pPr>
              <a:r>
                <a:rPr lang="en-US" altLang="en-US" sz="1600" dirty="0">
                  <a:solidFill>
                    <a:srgbClr val="0000FF"/>
                  </a:solidFill>
                  <a:latin typeface="Comic Sans MS" pitchFamily="66" charset="0"/>
                  <a:cs typeface="Times New Roman" pitchFamily="18" charset="0"/>
                </a:rPr>
                <a:t>d</a:t>
              </a:r>
            </a:p>
          </p:txBody>
        </p:sp>
      </p:grpSp>
      <p:sp>
        <p:nvSpPr>
          <p:cNvPr id="51" name="Text Box 45"/>
          <p:cNvSpPr txBox="1">
            <a:spLocks noChangeArrowheads="1"/>
          </p:cNvSpPr>
          <p:nvPr/>
        </p:nvSpPr>
        <p:spPr bwMode="auto">
          <a:xfrm>
            <a:off x="6234921" y="4440191"/>
            <a:ext cx="53340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algn="ctr" eaLnBrk="0" fontAlgn="base" hangingPunct="0">
              <a:spcBef>
                <a:spcPct val="0"/>
              </a:spcBef>
              <a:spcAft>
                <a:spcPct val="0"/>
              </a:spcAft>
              <a:defRPr>
                <a:solidFill>
                  <a:schemeClr val="tx1"/>
                </a:solidFill>
                <a:latin typeface="Arial" charset="0"/>
                <a:cs typeface="Arial" charset="0"/>
              </a:defRPr>
            </a:lvl6pPr>
            <a:lvl7pPr marL="2971800" indent="-228600" algn="ctr" eaLnBrk="0" fontAlgn="base" hangingPunct="0">
              <a:spcBef>
                <a:spcPct val="0"/>
              </a:spcBef>
              <a:spcAft>
                <a:spcPct val="0"/>
              </a:spcAft>
              <a:defRPr>
                <a:solidFill>
                  <a:schemeClr val="tx1"/>
                </a:solidFill>
                <a:latin typeface="Arial" charset="0"/>
                <a:cs typeface="Arial" charset="0"/>
              </a:defRPr>
            </a:lvl7pPr>
            <a:lvl8pPr marL="3429000" indent="-228600" algn="ctr" eaLnBrk="0" fontAlgn="base" hangingPunct="0">
              <a:spcBef>
                <a:spcPct val="0"/>
              </a:spcBef>
              <a:spcAft>
                <a:spcPct val="0"/>
              </a:spcAft>
              <a:defRPr>
                <a:solidFill>
                  <a:schemeClr val="tx1"/>
                </a:solidFill>
                <a:latin typeface="Arial" charset="0"/>
                <a:cs typeface="Arial" charset="0"/>
              </a:defRPr>
            </a:lvl8pPr>
            <a:lvl9pPr marL="3886200" indent="-228600" algn="ctr" eaLnBrk="0" fontAlgn="base" hangingPunct="0">
              <a:spcBef>
                <a:spcPct val="0"/>
              </a:spcBef>
              <a:spcAft>
                <a:spcPct val="0"/>
              </a:spcAft>
              <a:defRPr>
                <a:solidFill>
                  <a:schemeClr val="tx1"/>
                </a:solidFill>
                <a:latin typeface="Arial" charset="0"/>
                <a:cs typeface="Arial" charset="0"/>
              </a:defRPr>
            </a:lvl9pPr>
          </a:lstStyle>
          <a:p>
            <a:pPr algn="l">
              <a:spcBef>
                <a:spcPct val="50000"/>
              </a:spcBef>
            </a:pPr>
            <a:r>
              <a:rPr lang="en-US" altLang="en-US" sz="1600" dirty="0">
                <a:solidFill>
                  <a:srgbClr val="0000FF"/>
                </a:solidFill>
                <a:latin typeface="Comic Sans MS" pitchFamily="66" charset="0"/>
                <a:cs typeface="Times New Roman" pitchFamily="18" charset="0"/>
              </a:rPr>
              <a:t>A</a:t>
            </a:r>
          </a:p>
        </p:txBody>
      </p:sp>
      <p:sp>
        <p:nvSpPr>
          <p:cNvPr id="10" name="Line 4"/>
          <p:cNvSpPr>
            <a:spLocks noChangeShapeType="1"/>
          </p:cNvSpPr>
          <p:nvPr/>
        </p:nvSpPr>
        <p:spPr bwMode="auto">
          <a:xfrm flipV="1">
            <a:off x="5842727" y="3253927"/>
            <a:ext cx="1752600" cy="1066800"/>
          </a:xfrm>
          <a:prstGeom prst="line">
            <a:avLst/>
          </a:prstGeom>
          <a:noFill/>
          <a:ln w="3175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600"/>
          </a:p>
        </p:txBody>
      </p:sp>
      <p:sp>
        <p:nvSpPr>
          <p:cNvPr id="11" name="Line 5"/>
          <p:cNvSpPr>
            <a:spLocks noChangeShapeType="1"/>
          </p:cNvSpPr>
          <p:nvPr/>
        </p:nvSpPr>
        <p:spPr bwMode="auto">
          <a:xfrm flipH="1">
            <a:off x="4471127" y="4320727"/>
            <a:ext cx="1371600" cy="0"/>
          </a:xfrm>
          <a:prstGeom prst="line">
            <a:avLst/>
          </a:prstGeom>
          <a:noFill/>
          <a:ln w="3175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600"/>
          </a:p>
        </p:txBody>
      </p:sp>
      <p:sp>
        <p:nvSpPr>
          <p:cNvPr id="12" name="Line 6"/>
          <p:cNvSpPr>
            <a:spLocks noChangeShapeType="1"/>
          </p:cNvSpPr>
          <p:nvPr/>
        </p:nvSpPr>
        <p:spPr bwMode="auto">
          <a:xfrm flipH="1">
            <a:off x="5690327" y="3253927"/>
            <a:ext cx="1905000" cy="0"/>
          </a:xfrm>
          <a:prstGeom prst="line">
            <a:avLst/>
          </a:prstGeom>
          <a:noFill/>
          <a:ln w="3175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600"/>
          </a:p>
        </p:txBody>
      </p:sp>
      <p:sp>
        <p:nvSpPr>
          <p:cNvPr id="13" name="Freeform 13"/>
          <p:cNvSpPr>
            <a:spLocks/>
          </p:cNvSpPr>
          <p:nvPr/>
        </p:nvSpPr>
        <p:spPr bwMode="auto">
          <a:xfrm>
            <a:off x="7590566" y="3238052"/>
            <a:ext cx="409575" cy="554038"/>
          </a:xfrm>
          <a:custGeom>
            <a:avLst/>
            <a:gdLst>
              <a:gd name="T0" fmla="*/ 0 w 258"/>
              <a:gd name="T1" fmla="*/ 0 h 349"/>
              <a:gd name="T2" fmla="*/ 0 w 258"/>
              <a:gd name="T3" fmla="*/ 13 h 349"/>
              <a:gd name="T4" fmla="*/ 2 w 258"/>
              <a:gd name="T5" fmla="*/ 40 h 349"/>
              <a:gd name="T6" fmla="*/ 8 w 258"/>
              <a:gd name="T7" fmla="*/ 88 h 349"/>
              <a:gd name="T8" fmla="*/ 17 w 258"/>
              <a:gd name="T9" fmla="*/ 126 h 349"/>
              <a:gd name="T10" fmla="*/ 32 w 258"/>
              <a:gd name="T11" fmla="*/ 157 h 349"/>
              <a:gd name="T12" fmla="*/ 50 w 258"/>
              <a:gd name="T13" fmla="*/ 189 h 349"/>
              <a:gd name="T14" fmla="*/ 74 w 258"/>
              <a:gd name="T15" fmla="*/ 225 h 349"/>
              <a:gd name="T16" fmla="*/ 102 w 258"/>
              <a:gd name="T17" fmla="*/ 256 h 349"/>
              <a:gd name="T18" fmla="*/ 143 w 258"/>
              <a:gd name="T19" fmla="*/ 294 h 349"/>
              <a:gd name="T20" fmla="*/ 179 w 258"/>
              <a:gd name="T21" fmla="*/ 315 h 349"/>
              <a:gd name="T22" fmla="*/ 215 w 258"/>
              <a:gd name="T23" fmla="*/ 333 h 349"/>
              <a:gd name="T24" fmla="*/ 240 w 258"/>
              <a:gd name="T25" fmla="*/ 343 h 349"/>
              <a:gd name="T26" fmla="*/ 258 w 258"/>
              <a:gd name="T27" fmla="*/ 349 h 34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58" h="349">
                <a:moveTo>
                  <a:pt x="0" y="0"/>
                </a:moveTo>
                <a:cubicBezTo>
                  <a:pt x="0" y="3"/>
                  <a:pt x="0" y="6"/>
                  <a:pt x="0" y="13"/>
                </a:cubicBezTo>
                <a:cubicBezTo>
                  <a:pt x="0" y="20"/>
                  <a:pt x="1" y="28"/>
                  <a:pt x="2" y="40"/>
                </a:cubicBezTo>
                <a:cubicBezTo>
                  <a:pt x="3" y="52"/>
                  <a:pt x="6" y="74"/>
                  <a:pt x="8" y="88"/>
                </a:cubicBezTo>
                <a:cubicBezTo>
                  <a:pt x="10" y="102"/>
                  <a:pt x="13" y="115"/>
                  <a:pt x="17" y="126"/>
                </a:cubicBezTo>
                <a:cubicBezTo>
                  <a:pt x="21" y="137"/>
                  <a:pt x="27" y="147"/>
                  <a:pt x="32" y="157"/>
                </a:cubicBezTo>
                <a:cubicBezTo>
                  <a:pt x="37" y="167"/>
                  <a:pt x="43" y="178"/>
                  <a:pt x="50" y="189"/>
                </a:cubicBezTo>
                <a:cubicBezTo>
                  <a:pt x="57" y="200"/>
                  <a:pt x="65" y="214"/>
                  <a:pt x="74" y="225"/>
                </a:cubicBezTo>
                <a:cubicBezTo>
                  <a:pt x="83" y="236"/>
                  <a:pt x="91" y="245"/>
                  <a:pt x="102" y="256"/>
                </a:cubicBezTo>
                <a:cubicBezTo>
                  <a:pt x="113" y="267"/>
                  <a:pt x="130" y="284"/>
                  <a:pt x="143" y="294"/>
                </a:cubicBezTo>
                <a:cubicBezTo>
                  <a:pt x="156" y="304"/>
                  <a:pt x="167" y="309"/>
                  <a:pt x="179" y="315"/>
                </a:cubicBezTo>
                <a:cubicBezTo>
                  <a:pt x="191" y="321"/>
                  <a:pt x="205" y="328"/>
                  <a:pt x="215" y="333"/>
                </a:cubicBezTo>
                <a:cubicBezTo>
                  <a:pt x="225" y="338"/>
                  <a:pt x="233" y="340"/>
                  <a:pt x="240" y="343"/>
                </a:cubicBezTo>
                <a:cubicBezTo>
                  <a:pt x="247" y="346"/>
                  <a:pt x="252" y="347"/>
                  <a:pt x="258" y="349"/>
                </a:cubicBezTo>
              </a:path>
            </a:pathLst>
          </a:custGeom>
          <a:noFill/>
          <a:ln w="317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600"/>
          </a:p>
        </p:txBody>
      </p:sp>
      <p:sp>
        <p:nvSpPr>
          <p:cNvPr id="20" name="Line 28"/>
          <p:cNvSpPr>
            <a:spLocks noChangeShapeType="1"/>
          </p:cNvSpPr>
          <p:nvPr/>
        </p:nvSpPr>
        <p:spPr bwMode="auto">
          <a:xfrm>
            <a:off x="8890727" y="3244402"/>
            <a:ext cx="838200" cy="0"/>
          </a:xfrm>
          <a:prstGeom prst="line">
            <a:avLst/>
          </a:prstGeom>
          <a:noFill/>
          <a:ln w="3175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600"/>
          </a:p>
        </p:txBody>
      </p:sp>
      <p:grpSp>
        <p:nvGrpSpPr>
          <p:cNvPr id="32" name="Group 19"/>
          <p:cNvGrpSpPr>
            <a:grpSpLocks/>
          </p:cNvGrpSpPr>
          <p:nvPr/>
        </p:nvGrpSpPr>
        <p:grpSpPr bwMode="auto">
          <a:xfrm>
            <a:off x="6513066" y="3187252"/>
            <a:ext cx="1549400" cy="1054100"/>
            <a:chOff x="2120" y="2442"/>
            <a:chExt cx="976" cy="664"/>
          </a:xfrm>
        </p:grpSpPr>
        <p:sp>
          <p:nvSpPr>
            <p:cNvPr id="33" name="Oval 20"/>
            <p:cNvSpPr>
              <a:spLocks noChangeArrowheads="1"/>
            </p:cNvSpPr>
            <p:nvPr/>
          </p:nvSpPr>
          <p:spPr bwMode="auto">
            <a:xfrm>
              <a:off x="2336" y="2474"/>
              <a:ext cx="760" cy="632"/>
            </a:xfrm>
            <a:prstGeom prst="ellipse">
              <a:avLst/>
            </a:prstGeom>
            <a:solidFill>
              <a:srgbClr val="808080"/>
            </a:solidFill>
            <a:ln w="19050">
              <a:solidFill>
                <a:schemeClr val="bg2">
                  <a:lumMod val="75000"/>
                </a:schemeClr>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algn="ctr" eaLnBrk="0" fontAlgn="base" hangingPunct="0">
                <a:spcBef>
                  <a:spcPct val="0"/>
                </a:spcBef>
                <a:spcAft>
                  <a:spcPct val="0"/>
                </a:spcAft>
                <a:defRPr>
                  <a:solidFill>
                    <a:schemeClr val="tx1"/>
                  </a:solidFill>
                  <a:latin typeface="Arial" charset="0"/>
                  <a:cs typeface="Arial" charset="0"/>
                </a:defRPr>
              </a:lvl6pPr>
              <a:lvl7pPr marL="2971800" indent="-228600" algn="ctr" eaLnBrk="0" fontAlgn="base" hangingPunct="0">
                <a:spcBef>
                  <a:spcPct val="0"/>
                </a:spcBef>
                <a:spcAft>
                  <a:spcPct val="0"/>
                </a:spcAft>
                <a:defRPr>
                  <a:solidFill>
                    <a:schemeClr val="tx1"/>
                  </a:solidFill>
                  <a:latin typeface="Arial" charset="0"/>
                  <a:cs typeface="Arial" charset="0"/>
                </a:defRPr>
              </a:lvl7pPr>
              <a:lvl8pPr marL="3429000" indent="-228600" algn="ctr" eaLnBrk="0" fontAlgn="base" hangingPunct="0">
                <a:spcBef>
                  <a:spcPct val="0"/>
                </a:spcBef>
                <a:spcAft>
                  <a:spcPct val="0"/>
                </a:spcAft>
                <a:defRPr>
                  <a:solidFill>
                    <a:schemeClr val="tx1"/>
                  </a:solidFill>
                  <a:latin typeface="Arial" charset="0"/>
                  <a:cs typeface="Arial" charset="0"/>
                </a:defRPr>
              </a:lvl8pPr>
              <a:lvl9pPr marL="3886200" indent="-228600" algn="ctr"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sz="1600"/>
            </a:p>
          </p:txBody>
        </p:sp>
        <p:sp>
          <p:nvSpPr>
            <p:cNvPr id="34" name="Oval 21"/>
            <p:cNvSpPr>
              <a:spLocks noChangeArrowheads="1"/>
            </p:cNvSpPr>
            <p:nvPr/>
          </p:nvSpPr>
          <p:spPr bwMode="auto">
            <a:xfrm>
              <a:off x="2120" y="2442"/>
              <a:ext cx="760" cy="632"/>
            </a:xfrm>
            <a:prstGeom prst="ellipse">
              <a:avLst/>
            </a:prstGeom>
            <a:solidFill>
              <a:srgbClr val="808080"/>
            </a:solidFill>
            <a:ln w="22225">
              <a:solidFill>
                <a:schemeClr val="bg2">
                  <a:lumMod val="75000"/>
                </a:schemeClr>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algn="ctr" eaLnBrk="0" fontAlgn="base" hangingPunct="0">
                <a:spcBef>
                  <a:spcPct val="0"/>
                </a:spcBef>
                <a:spcAft>
                  <a:spcPct val="0"/>
                </a:spcAft>
                <a:defRPr>
                  <a:solidFill>
                    <a:schemeClr val="tx1"/>
                  </a:solidFill>
                  <a:latin typeface="Arial" charset="0"/>
                  <a:cs typeface="Arial" charset="0"/>
                </a:defRPr>
              </a:lvl6pPr>
              <a:lvl7pPr marL="2971800" indent="-228600" algn="ctr" eaLnBrk="0" fontAlgn="base" hangingPunct="0">
                <a:spcBef>
                  <a:spcPct val="0"/>
                </a:spcBef>
                <a:spcAft>
                  <a:spcPct val="0"/>
                </a:spcAft>
                <a:defRPr>
                  <a:solidFill>
                    <a:schemeClr val="tx1"/>
                  </a:solidFill>
                  <a:latin typeface="Arial" charset="0"/>
                  <a:cs typeface="Arial" charset="0"/>
                </a:defRPr>
              </a:lvl7pPr>
              <a:lvl8pPr marL="3429000" indent="-228600" algn="ctr" eaLnBrk="0" fontAlgn="base" hangingPunct="0">
                <a:spcBef>
                  <a:spcPct val="0"/>
                </a:spcBef>
                <a:spcAft>
                  <a:spcPct val="0"/>
                </a:spcAft>
                <a:defRPr>
                  <a:solidFill>
                    <a:schemeClr val="tx1"/>
                  </a:solidFill>
                  <a:latin typeface="Arial" charset="0"/>
                  <a:cs typeface="Arial" charset="0"/>
                </a:defRPr>
              </a:lvl8pPr>
              <a:lvl9pPr marL="3886200" indent="-228600" algn="ctr"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sz="1600"/>
            </a:p>
          </p:txBody>
        </p:sp>
        <p:sp>
          <p:nvSpPr>
            <p:cNvPr id="35" name="Line 22"/>
            <p:cNvSpPr>
              <a:spLocks noChangeShapeType="1"/>
            </p:cNvSpPr>
            <p:nvPr/>
          </p:nvSpPr>
          <p:spPr bwMode="auto">
            <a:xfrm flipH="1" flipV="1">
              <a:off x="2394" y="3060"/>
              <a:ext cx="333" cy="45"/>
            </a:xfrm>
            <a:prstGeom prst="line">
              <a:avLst/>
            </a:prstGeom>
            <a:noFill/>
            <a:ln w="19050">
              <a:solidFill>
                <a:schemeClr val="bg2">
                  <a:lumMod val="75000"/>
                </a:scheme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600"/>
            </a:p>
          </p:txBody>
        </p:sp>
        <p:sp>
          <p:nvSpPr>
            <p:cNvPr id="36" name="Line 23"/>
            <p:cNvSpPr>
              <a:spLocks noChangeShapeType="1"/>
            </p:cNvSpPr>
            <p:nvPr/>
          </p:nvSpPr>
          <p:spPr bwMode="auto">
            <a:xfrm flipH="1" flipV="1">
              <a:off x="2511" y="2442"/>
              <a:ext cx="333" cy="45"/>
            </a:xfrm>
            <a:prstGeom prst="line">
              <a:avLst/>
            </a:prstGeom>
            <a:noFill/>
            <a:ln w="19050">
              <a:solidFill>
                <a:schemeClr val="bg2">
                  <a:lumMod val="75000"/>
                </a:scheme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600"/>
            </a:p>
          </p:txBody>
        </p:sp>
      </p:grpSp>
      <p:sp>
        <p:nvSpPr>
          <p:cNvPr id="38" name="Freeform 32"/>
          <p:cNvSpPr>
            <a:spLocks/>
          </p:cNvSpPr>
          <p:nvPr/>
        </p:nvSpPr>
        <p:spPr bwMode="auto">
          <a:xfrm>
            <a:off x="6909528" y="4276277"/>
            <a:ext cx="1084263" cy="723900"/>
          </a:xfrm>
          <a:custGeom>
            <a:avLst/>
            <a:gdLst>
              <a:gd name="T0" fmla="*/ 63500 w 683"/>
              <a:gd name="T1" fmla="*/ 652463 h 456"/>
              <a:gd name="T2" fmla="*/ 11113 w 683"/>
              <a:gd name="T3" fmla="*/ 585788 h 456"/>
              <a:gd name="T4" fmla="*/ 1588 w 683"/>
              <a:gd name="T5" fmla="*/ 547688 h 456"/>
              <a:gd name="T6" fmla="*/ 15875 w 683"/>
              <a:gd name="T7" fmla="*/ 525463 h 456"/>
              <a:gd name="T8" fmla="*/ 53975 w 683"/>
              <a:gd name="T9" fmla="*/ 496888 h 456"/>
              <a:gd name="T10" fmla="*/ 85725 w 683"/>
              <a:gd name="T11" fmla="*/ 466725 h 456"/>
              <a:gd name="T12" fmla="*/ 115888 w 683"/>
              <a:gd name="T13" fmla="*/ 433388 h 456"/>
              <a:gd name="T14" fmla="*/ 139700 w 683"/>
              <a:gd name="T15" fmla="*/ 400050 h 456"/>
              <a:gd name="T16" fmla="*/ 166688 w 683"/>
              <a:gd name="T17" fmla="*/ 368300 h 456"/>
              <a:gd name="T18" fmla="*/ 192088 w 683"/>
              <a:gd name="T19" fmla="*/ 328613 h 456"/>
              <a:gd name="T20" fmla="*/ 211138 w 683"/>
              <a:gd name="T21" fmla="*/ 282575 h 456"/>
              <a:gd name="T22" fmla="*/ 230188 w 683"/>
              <a:gd name="T23" fmla="*/ 228600 h 456"/>
              <a:gd name="T24" fmla="*/ 242888 w 683"/>
              <a:gd name="T25" fmla="*/ 177800 h 456"/>
              <a:gd name="T26" fmla="*/ 249238 w 683"/>
              <a:gd name="T27" fmla="*/ 130175 h 456"/>
              <a:gd name="T28" fmla="*/ 252413 w 683"/>
              <a:gd name="T29" fmla="*/ 90488 h 456"/>
              <a:gd name="T30" fmla="*/ 257175 w 683"/>
              <a:gd name="T31" fmla="*/ 61913 h 456"/>
              <a:gd name="T32" fmla="*/ 333375 w 683"/>
              <a:gd name="T33" fmla="*/ 61913 h 456"/>
              <a:gd name="T34" fmla="*/ 457200 w 683"/>
              <a:gd name="T35" fmla="*/ 61913 h 456"/>
              <a:gd name="T36" fmla="*/ 682625 w 683"/>
              <a:gd name="T37" fmla="*/ 61913 h 456"/>
              <a:gd name="T38" fmla="*/ 909638 w 683"/>
              <a:gd name="T39" fmla="*/ 61913 h 456"/>
              <a:gd name="T40" fmla="*/ 976313 w 683"/>
              <a:gd name="T41" fmla="*/ 63500 h 456"/>
              <a:gd name="T42" fmla="*/ 957263 w 683"/>
              <a:gd name="T43" fmla="*/ 95250 h 456"/>
              <a:gd name="T44" fmla="*/ 214313 w 683"/>
              <a:gd name="T45" fmla="*/ 630238 h 456"/>
              <a:gd name="T46" fmla="*/ 63500 w 683"/>
              <a:gd name="T47" fmla="*/ 652463 h 45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683" h="456">
                <a:moveTo>
                  <a:pt x="40" y="411"/>
                </a:moveTo>
                <a:cubicBezTo>
                  <a:pt x="19" y="406"/>
                  <a:pt x="14" y="380"/>
                  <a:pt x="7" y="369"/>
                </a:cubicBezTo>
                <a:cubicBezTo>
                  <a:pt x="0" y="358"/>
                  <a:pt x="0" y="351"/>
                  <a:pt x="1" y="345"/>
                </a:cubicBezTo>
                <a:cubicBezTo>
                  <a:pt x="2" y="339"/>
                  <a:pt x="5" y="336"/>
                  <a:pt x="10" y="331"/>
                </a:cubicBezTo>
                <a:cubicBezTo>
                  <a:pt x="15" y="326"/>
                  <a:pt x="27" y="319"/>
                  <a:pt x="34" y="313"/>
                </a:cubicBezTo>
                <a:cubicBezTo>
                  <a:pt x="41" y="307"/>
                  <a:pt x="48" y="301"/>
                  <a:pt x="54" y="294"/>
                </a:cubicBezTo>
                <a:cubicBezTo>
                  <a:pt x="60" y="287"/>
                  <a:pt x="67" y="280"/>
                  <a:pt x="73" y="273"/>
                </a:cubicBezTo>
                <a:cubicBezTo>
                  <a:pt x="79" y="266"/>
                  <a:pt x="83" y="259"/>
                  <a:pt x="88" y="252"/>
                </a:cubicBezTo>
                <a:cubicBezTo>
                  <a:pt x="93" y="245"/>
                  <a:pt x="100" y="239"/>
                  <a:pt x="105" y="232"/>
                </a:cubicBezTo>
                <a:cubicBezTo>
                  <a:pt x="110" y="225"/>
                  <a:pt x="116" y="216"/>
                  <a:pt x="121" y="207"/>
                </a:cubicBezTo>
                <a:cubicBezTo>
                  <a:pt x="126" y="198"/>
                  <a:pt x="129" y="188"/>
                  <a:pt x="133" y="178"/>
                </a:cubicBezTo>
                <a:cubicBezTo>
                  <a:pt x="137" y="168"/>
                  <a:pt x="142" y="155"/>
                  <a:pt x="145" y="144"/>
                </a:cubicBezTo>
                <a:cubicBezTo>
                  <a:pt x="148" y="133"/>
                  <a:pt x="151" y="122"/>
                  <a:pt x="153" y="112"/>
                </a:cubicBezTo>
                <a:cubicBezTo>
                  <a:pt x="155" y="102"/>
                  <a:pt x="156" y="91"/>
                  <a:pt x="157" y="82"/>
                </a:cubicBezTo>
                <a:cubicBezTo>
                  <a:pt x="158" y="73"/>
                  <a:pt x="158" y="64"/>
                  <a:pt x="159" y="57"/>
                </a:cubicBezTo>
                <a:cubicBezTo>
                  <a:pt x="160" y="50"/>
                  <a:pt x="154" y="42"/>
                  <a:pt x="162" y="39"/>
                </a:cubicBezTo>
                <a:cubicBezTo>
                  <a:pt x="170" y="36"/>
                  <a:pt x="189" y="39"/>
                  <a:pt x="210" y="39"/>
                </a:cubicBezTo>
                <a:cubicBezTo>
                  <a:pt x="231" y="39"/>
                  <a:pt x="251" y="39"/>
                  <a:pt x="288" y="39"/>
                </a:cubicBezTo>
                <a:cubicBezTo>
                  <a:pt x="325" y="39"/>
                  <a:pt x="383" y="39"/>
                  <a:pt x="430" y="39"/>
                </a:cubicBezTo>
                <a:cubicBezTo>
                  <a:pt x="477" y="39"/>
                  <a:pt x="542" y="39"/>
                  <a:pt x="573" y="39"/>
                </a:cubicBezTo>
                <a:cubicBezTo>
                  <a:pt x="604" y="39"/>
                  <a:pt x="610" y="37"/>
                  <a:pt x="615" y="40"/>
                </a:cubicBezTo>
                <a:cubicBezTo>
                  <a:pt x="620" y="43"/>
                  <a:pt x="683" y="0"/>
                  <a:pt x="603" y="60"/>
                </a:cubicBezTo>
                <a:cubicBezTo>
                  <a:pt x="523" y="120"/>
                  <a:pt x="229" y="338"/>
                  <a:pt x="135" y="397"/>
                </a:cubicBezTo>
                <a:cubicBezTo>
                  <a:pt x="41" y="456"/>
                  <a:pt x="61" y="416"/>
                  <a:pt x="40" y="411"/>
                </a:cubicBezTo>
                <a:close/>
              </a:path>
            </a:pathLst>
          </a:custGeom>
          <a:solidFill>
            <a:srgbClr val="FFFFFF"/>
          </a:solidFill>
          <a:ln>
            <a:noFill/>
          </a:ln>
          <a:effectLst/>
        </p:spPr>
        <p:txBody>
          <a:bodyPr/>
          <a:lstStyle/>
          <a:p>
            <a:endParaRPr lang="en-US" sz="1600"/>
          </a:p>
        </p:txBody>
      </p:sp>
      <p:grpSp>
        <p:nvGrpSpPr>
          <p:cNvPr id="15" name="Group 29"/>
          <p:cNvGrpSpPr>
            <a:grpSpLocks/>
          </p:cNvGrpSpPr>
          <p:nvPr/>
        </p:nvGrpSpPr>
        <p:grpSpPr bwMode="auto">
          <a:xfrm>
            <a:off x="5874478" y="4317553"/>
            <a:ext cx="1274763" cy="600075"/>
            <a:chOff x="3380" y="3054"/>
            <a:chExt cx="827" cy="354"/>
          </a:xfrm>
        </p:grpSpPr>
        <p:sp>
          <p:nvSpPr>
            <p:cNvPr id="16" name="Freeform 30"/>
            <p:cNvSpPr>
              <a:spLocks/>
            </p:cNvSpPr>
            <p:nvPr/>
          </p:nvSpPr>
          <p:spPr bwMode="auto">
            <a:xfrm>
              <a:off x="3380" y="3054"/>
              <a:ext cx="422" cy="353"/>
            </a:xfrm>
            <a:custGeom>
              <a:avLst/>
              <a:gdLst>
                <a:gd name="T0" fmla="*/ 2 w 422"/>
                <a:gd name="T1" fmla="*/ 0 h 353"/>
                <a:gd name="T2" fmla="*/ 1 w 422"/>
                <a:gd name="T3" fmla="*/ 18 h 353"/>
                <a:gd name="T4" fmla="*/ 1 w 422"/>
                <a:gd name="T5" fmla="*/ 39 h 353"/>
                <a:gd name="T6" fmla="*/ 7 w 422"/>
                <a:gd name="T7" fmla="*/ 74 h 353"/>
                <a:gd name="T8" fmla="*/ 14 w 422"/>
                <a:gd name="T9" fmla="*/ 101 h 353"/>
                <a:gd name="T10" fmla="*/ 25 w 422"/>
                <a:gd name="T11" fmla="*/ 131 h 353"/>
                <a:gd name="T12" fmla="*/ 43 w 422"/>
                <a:gd name="T13" fmla="*/ 162 h 353"/>
                <a:gd name="T14" fmla="*/ 59 w 422"/>
                <a:gd name="T15" fmla="*/ 189 h 353"/>
                <a:gd name="T16" fmla="*/ 83 w 422"/>
                <a:gd name="T17" fmla="*/ 218 h 353"/>
                <a:gd name="T18" fmla="*/ 127 w 422"/>
                <a:gd name="T19" fmla="*/ 260 h 353"/>
                <a:gd name="T20" fmla="*/ 166 w 422"/>
                <a:gd name="T21" fmla="*/ 287 h 353"/>
                <a:gd name="T22" fmla="*/ 193 w 422"/>
                <a:gd name="T23" fmla="*/ 302 h 353"/>
                <a:gd name="T24" fmla="*/ 230 w 422"/>
                <a:gd name="T25" fmla="*/ 318 h 353"/>
                <a:gd name="T26" fmla="*/ 278 w 422"/>
                <a:gd name="T27" fmla="*/ 336 h 353"/>
                <a:gd name="T28" fmla="*/ 317 w 422"/>
                <a:gd name="T29" fmla="*/ 344 h 353"/>
                <a:gd name="T30" fmla="*/ 364 w 422"/>
                <a:gd name="T31" fmla="*/ 351 h 353"/>
                <a:gd name="T32" fmla="*/ 403 w 422"/>
                <a:gd name="T33" fmla="*/ 353 h 353"/>
                <a:gd name="T34" fmla="*/ 422 w 422"/>
                <a:gd name="T35" fmla="*/ 353 h 353"/>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422" h="353">
                  <a:moveTo>
                    <a:pt x="2" y="0"/>
                  </a:moveTo>
                  <a:cubicBezTo>
                    <a:pt x="1" y="6"/>
                    <a:pt x="1" y="12"/>
                    <a:pt x="1" y="18"/>
                  </a:cubicBezTo>
                  <a:cubicBezTo>
                    <a:pt x="1" y="24"/>
                    <a:pt x="0" y="30"/>
                    <a:pt x="1" y="39"/>
                  </a:cubicBezTo>
                  <a:cubicBezTo>
                    <a:pt x="2" y="48"/>
                    <a:pt x="5" y="64"/>
                    <a:pt x="7" y="74"/>
                  </a:cubicBezTo>
                  <a:cubicBezTo>
                    <a:pt x="9" y="84"/>
                    <a:pt x="11" y="92"/>
                    <a:pt x="14" y="101"/>
                  </a:cubicBezTo>
                  <a:cubicBezTo>
                    <a:pt x="17" y="110"/>
                    <a:pt x="20" y="121"/>
                    <a:pt x="25" y="131"/>
                  </a:cubicBezTo>
                  <a:cubicBezTo>
                    <a:pt x="30" y="141"/>
                    <a:pt x="37" y="152"/>
                    <a:pt x="43" y="162"/>
                  </a:cubicBezTo>
                  <a:cubicBezTo>
                    <a:pt x="49" y="172"/>
                    <a:pt x="52" y="180"/>
                    <a:pt x="59" y="189"/>
                  </a:cubicBezTo>
                  <a:cubicBezTo>
                    <a:pt x="66" y="198"/>
                    <a:pt x="72" y="206"/>
                    <a:pt x="83" y="218"/>
                  </a:cubicBezTo>
                  <a:cubicBezTo>
                    <a:pt x="94" y="230"/>
                    <a:pt x="113" y="249"/>
                    <a:pt x="127" y="260"/>
                  </a:cubicBezTo>
                  <a:cubicBezTo>
                    <a:pt x="141" y="271"/>
                    <a:pt x="155" y="280"/>
                    <a:pt x="166" y="287"/>
                  </a:cubicBezTo>
                  <a:cubicBezTo>
                    <a:pt x="177" y="294"/>
                    <a:pt x="182" y="297"/>
                    <a:pt x="193" y="302"/>
                  </a:cubicBezTo>
                  <a:cubicBezTo>
                    <a:pt x="204" y="307"/>
                    <a:pt x="216" y="312"/>
                    <a:pt x="230" y="318"/>
                  </a:cubicBezTo>
                  <a:cubicBezTo>
                    <a:pt x="244" y="324"/>
                    <a:pt x="264" y="332"/>
                    <a:pt x="278" y="336"/>
                  </a:cubicBezTo>
                  <a:cubicBezTo>
                    <a:pt x="292" y="340"/>
                    <a:pt x="303" y="342"/>
                    <a:pt x="317" y="344"/>
                  </a:cubicBezTo>
                  <a:cubicBezTo>
                    <a:pt x="331" y="346"/>
                    <a:pt x="350" y="349"/>
                    <a:pt x="364" y="351"/>
                  </a:cubicBezTo>
                  <a:cubicBezTo>
                    <a:pt x="378" y="353"/>
                    <a:pt x="393" y="353"/>
                    <a:pt x="403" y="353"/>
                  </a:cubicBezTo>
                  <a:cubicBezTo>
                    <a:pt x="413" y="353"/>
                    <a:pt x="418" y="353"/>
                    <a:pt x="422" y="353"/>
                  </a:cubicBezTo>
                </a:path>
              </a:pathLst>
            </a:custGeom>
            <a:noFill/>
            <a:ln w="317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600"/>
            </a:p>
          </p:txBody>
        </p:sp>
        <p:sp>
          <p:nvSpPr>
            <p:cNvPr id="17" name="Freeform 31"/>
            <p:cNvSpPr>
              <a:spLocks/>
            </p:cNvSpPr>
            <p:nvPr/>
          </p:nvSpPr>
          <p:spPr bwMode="auto">
            <a:xfrm flipH="1">
              <a:off x="3785" y="3055"/>
              <a:ext cx="422" cy="353"/>
            </a:xfrm>
            <a:custGeom>
              <a:avLst/>
              <a:gdLst>
                <a:gd name="T0" fmla="*/ 2 w 422"/>
                <a:gd name="T1" fmla="*/ 0 h 353"/>
                <a:gd name="T2" fmla="*/ 1 w 422"/>
                <a:gd name="T3" fmla="*/ 18 h 353"/>
                <a:gd name="T4" fmla="*/ 1 w 422"/>
                <a:gd name="T5" fmla="*/ 39 h 353"/>
                <a:gd name="T6" fmla="*/ 7 w 422"/>
                <a:gd name="T7" fmla="*/ 74 h 353"/>
                <a:gd name="T8" fmla="*/ 14 w 422"/>
                <a:gd name="T9" fmla="*/ 101 h 353"/>
                <a:gd name="T10" fmla="*/ 25 w 422"/>
                <a:gd name="T11" fmla="*/ 131 h 353"/>
                <a:gd name="T12" fmla="*/ 43 w 422"/>
                <a:gd name="T13" fmla="*/ 162 h 353"/>
                <a:gd name="T14" fmla="*/ 59 w 422"/>
                <a:gd name="T15" fmla="*/ 189 h 353"/>
                <a:gd name="T16" fmla="*/ 83 w 422"/>
                <a:gd name="T17" fmla="*/ 218 h 353"/>
                <a:gd name="T18" fmla="*/ 127 w 422"/>
                <a:gd name="T19" fmla="*/ 260 h 353"/>
                <a:gd name="T20" fmla="*/ 166 w 422"/>
                <a:gd name="T21" fmla="*/ 287 h 353"/>
                <a:gd name="T22" fmla="*/ 193 w 422"/>
                <a:gd name="T23" fmla="*/ 302 h 353"/>
                <a:gd name="T24" fmla="*/ 230 w 422"/>
                <a:gd name="T25" fmla="*/ 318 h 353"/>
                <a:gd name="T26" fmla="*/ 278 w 422"/>
                <a:gd name="T27" fmla="*/ 336 h 353"/>
                <a:gd name="T28" fmla="*/ 317 w 422"/>
                <a:gd name="T29" fmla="*/ 344 h 353"/>
                <a:gd name="T30" fmla="*/ 364 w 422"/>
                <a:gd name="T31" fmla="*/ 351 h 353"/>
                <a:gd name="T32" fmla="*/ 403 w 422"/>
                <a:gd name="T33" fmla="*/ 353 h 353"/>
                <a:gd name="T34" fmla="*/ 422 w 422"/>
                <a:gd name="T35" fmla="*/ 353 h 353"/>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422" h="353">
                  <a:moveTo>
                    <a:pt x="2" y="0"/>
                  </a:moveTo>
                  <a:cubicBezTo>
                    <a:pt x="1" y="6"/>
                    <a:pt x="1" y="12"/>
                    <a:pt x="1" y="18"/>
                  </a:cubicBezTo>
                  <a:cubicBezTo>
                    <a:pt x="1" y="24"/>
                    <a:pt x="0" y="30"/>
                    <a:pt x="1" y="39"/>
                  </a:cubicBezTo>
                  <a:cubicBezTo>
                    <a:pt x="2" y="48"/>
                    <a:pt x="5" y="64"/>
                    <a:pt x="7" y="74"/>
                  </a:cubicBezTo>
                  <a:cubicBezTo>
                    <a:pt x="9" y="84"/>
                    <a:pt x="11" y="92"/>
                    <a:pt x="14" y="101"/>
                  </a:cubicBezTo>
                  <a:cubicBezTo>
                    <a:pt x="17" y="110"/>
                    <a:pt x="20" y="121"/>
                    <a:pt x="25" y="131"/>
                  </a:cubicBezTo>
                  <a:cubicBezTo>
                    <a:pt x="30" y="141"/>
                    <a:pt x="37" y="152"/>
                    <a:pt x="43" y="162"/>
                  </a:cubicBezTo>
                  <a:cubicBezTo>
                    <a:pt x="49" y="172"/>
                    <a:pt x="52" y="180"/>
                    <a:pt x="59" y="189"/>
                  </a:cubicBezTo>
                  <a:cubicBezTo>
                    <a:pt x="66" y="198"/>
                    <a:pt x="72" y="206"/>
                    <a:pt x="83" y="218"/>
                  </a:cubicBezTo>
                  <a:cubicBezTo>
                    <a:pt x="94" y="230"/>
                    <a:pt x="113" y="249"/>
                    <a:pt x="127" y="260"/>
                  </a:cubicBezTo>
                  <a:cubicBezTo>
                    <a:pt x="141" y="271"/>
                    <a:pt x="155" y="280"/>
                    <a:pt x="166" y="287"/>
                  </a:cubicBezTo>
                  <a:cubicBezTo>
                    <a:pt x="177" y="294"/>
                    <a:pt x="182" y="297"/>
                    <a:pt x="193" y="302"/>
                  </a:cubicBezTo>
                  <a:cubicBezTo>
                    <a:pt x="204" y="307"/>
                    <a:pt x="216" y="312"/>
                    <a:pt x="230" y="318"/>
                  </a:cubicBezTo>
                  <a:cubicBezTo>
                    <a:pt x="244" y="324"/>
                    <a:pt x="264" y="332"/>
                    <a:pt x="278" y="336"/>
                  </a:cubicBezTo>
                  <a:cubicBezTo>
                    <a:pt x="292" y="340"/>
                    <a:pt x="303" y="342"/>
                    <a:pt x="317" y="344"/>
                  </a:cubicBezTo>
                  <a:cubicBezTo>
                    <a:pt x="331" y="346"/>
                    <a:pt x="350" y="349"/>
                    <a:pt x="364" y="351"/>
                  </a:cubicBezTo>
                  <a:cubicBezTo>
                    <a:pt x="378" y="353"/>
                    <a:pt x="393" y="353"/>
                    <a:pt x="403" y="353"/>
                  </a:cubicBezTo>
                  <a:cubicBezTo>
                    <a:pt x="413" y="353"/>
                    <a:pt x="418" y="353"/>
                    <a:pt x="422" y="353"/>
                  </a:cubicBezTo>
                </a:path>
              </a:pathLst>
            </a:custGeom>
            <a:noFill/>
            <a:ln w="317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600"/>
            </a:p>
          </p:txBody>
        </p:sp>
      </p:grpSp>
      <p:sp>
        <p:nvSpPr>
          <p:cNvPr id="19" name="Line 27"/>
          <p:cNvSpPr>
            <a:spLocks noChangeShapeType="1"/>
          </p:cNvSpPr>
          <p:nvPr/>
        </p:nvSpPr>
        <p:spPr bwMode="auto">
          <a:xfrm>
            <a:off x="7138127" y="4311202"/>
            <a:ext cx="1295400" cy="0"/>
          </a:xfrm>
          <a:prstGeom prst="line">
            <a:avLst/>
          </a:prstGeom>
          <a:noFill/>
          <a:ln w="3175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600"/>
          </a:p>
        </p:txBody>
      </p:sp>
      <p:sp>
        <p:nvSpPr>
          <p:cNvPr id="37" name="Freeform 24"/>
          <p:cNvSpPr>
            <a:spLocks/>
          </p:cNvSpPr>
          <p:nvPr/>
        </p:nvSpPr>
        <p:spPr bwMode="auto">
          <a:xfrm>
            <a:off x="7188927" y="3266627"/>
            <a:ext cx="2533650" cy="1041400"/>
          </a:xfrm>
          <a:custGeom>
            <a:avLst/>
            <a:gdLst>
              <a:gd name="T0" fmla="*/ 1276350 w 1596"/>
              <a:gd name="T1" fmla="*/ 1041400 h 656"/>
              <a:gd name="T2" fmla="*/ 0 w 1596"/>
              <a:gd name="T3" fmla="*/ 1041400 h 656"/>
              <a:gd name="T4" fmla="*/ 1701800 w 1596"/>
              <a:gd name="T5" fmla="*/ 0 h 656"/>
              <a:gd name="T6" fmla="*/ 2533650 w 1596"/>
              <a:gd name="T7" fmla="*/ 0 h 656"/>
              <a:gd name="T8" fmla="*/ 1276350 w 1596"/>
              <a:gd name="T9" fmla="*/ 1041400 h 6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96" h="656">
                <a:moveTo>
                  <a:pt x="804" y="656"/>
                </a:moveTo>
                <a:lnTo>
                  <a:pt x="0" y="656"/>
                </a:lnTo>
                <a:lnTo>
                  <a:pt x="1072" y="0"/>
                </a:lnTo>
                <a:lnTo>
                  <a:pt x="1596" y="0"/>
                </a:lnTo>
                <a:lnTo>
                  <a:pt x="804" y="656"/>
                </a:lnTo>
                <a:close/>
              </a:path>
            </a:pathLst>
          </a:custGeom>
          <a:solidFill>
            <a:srgbClr val="FFFFFF"/>
          </a:solidFill>
          <a:ln>
            <a:noFill/>
          </a:ln>
          <a:effectLst/>
        </p:spPr>
        <p:txBody>
          <a:bodyPr/>
          <a:lstStyle/>
          <a:p>
            <a:endParaRPr lang="en-US" sz="1600"/>
          </a:p>
        </p:txBody>
      </p:sp>
      <p:sp>
        <p:nvSpPr>
          <p:cNvPr id="18" name="Line 26"/>
          <p:cNvSpPr>
            <a:spLocks noChangeShapeType="1"/>
          </p:cNvSpPr>
          <p:nvPr/>
        </p:nvSpPr>
        <p:spPr bwMode="auto">
          <a:xfrm flipV="1">
            <a:off x="7138127" y="3244402"/>
            <a:ext cx="1752600" cy="1066800"/>
          </a:xfrm>
          <a:prstGeom prst="line">
            <a:avLst/>
          </a:prstGeom>
          <a:noFill/>
          <a:ln w="3175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600"/>
          </a:p>
        </p:txBody>
      </p:sp>
      <p:sp>
        <p:nvSpPr>
          <p:cNvPr id="43" name="Text Box 41"/>
          <p:cNvSpPr txBox="1">
            <a:spLocks noChangeArrowheads="1"/>
          </p:cNvSpPr>
          <p:nvPr/>
        </p:nvSpPr>
        <p:spPr bwMode="auto">
          <a:xfrm>
            <a:off x="6064439" y="4043939"/>
            <a:ext cx="45720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algn="ctr" eaLnBrk="0" fontAlgn="base" hangingPunct="0">
              <a:spcBef>
                <a:spcPct val="0"/>
              </a:spcBef>
              <a:spcAft>
                <a:spcPct val="0"/>
              </a:spcAft>
              <a:defRPr>
                <a:solidFill>
                  <a:schemeClr val="tx1"/>
                </a:solidFill>
                <a:latin typeface="Arial" charset="0"/>
                <a:cs typeface="Arial" charset="0"/>
              </a:defRPr>
            </a:lvl6pPr>
            <a:lvl7pPr marL="2971800" indent="-228600" algn="ctr" eaLnBrk="0" fontAlgn="base" hangingPunct="0">
              <a:spcBef>
                <a:spcPct val="0"/>
              </a:spcBef>
              <a:spcAft>
                <a:spcPct val="0"/>
              </a:spcAft>
              <a:defRPr>
                <a:solidFill>
                  <a:schemeClr val="tx1"/>
                </a:solidFill>
                <a:latin typeface="Arial" charset="0"/>
                <a:cs typeface="Arial" charset="0"/>
              </a:defRPr>
            </a:lvl7pPr>
            <a:lvl8pPr marL="3429000" indent="-228600" algn="ctr" eaLnBrk="0" fontAlgn="base" hangingPunct="0">
              <a:spcBef>
                <a:spcPct val="0"/>
              </a:spcBef>
              <a:spcAft>
                <a:spcPct val="0"/>
              </a:spcAft>
              <a:defRPr>
                <a:solidFill>
                  <a:schemeClr val="tx1"/>
                </a:solidFill>
                <a:latin typeface="Arial" charset="0"/>
                <a:cs typeface="Arial" charset="0"/>
              </a:defRPr>
            </a:lvl8pPr>
            <a:lvl9pPr marL="3886200" indent="-228600" algn="ctr" eaLnBrk="0" fontAlgn="base" hangingPunct="0">
              <a:spcBef>
                <a:spcPct val="0"/>
              </a:spcBef>
              <a:spcAft>
                <a:spcPct val="0"/>
              </a:spcAft>
              <a:defRPr>
                <a:solidFill>
                  <a:schemeClr val="tx1"/>
                </a:solidFill>
                <a:latin typeface="Arial" charset="0"/>
                <a:cs typeface="Arial" charset="0"/>
              </a:defRPr>
            </a:lvl9pPr>
          </a:lstStyle>
          <a:p>
            <a:pPr algn="l">
              <a:spcBef>
                <a:spcPct val="50000"/>
              </a:spcBef>
            </a:pPr>
            <a:r>
              <a:rPr lang="en-US" altLang="en-US" sz="1600" dirty="0">
                <a:solidFill>
                  <a:srgbClr val="0000FF"/>
                </a:solidFill>
                <a:latin typeface="Comic Sans MS" pitchFamily="66" charset="0"/>
                <a:cs typeface="Times New Roman" pitchFamily="18" charset="0"/>
              </a:rPr>
              <a:t>F</a:t>
            </a:r>
          </a:p>
        </p:txBody>
      </p:sp>
      <p:sp>
        <p:nvSpPr>
          <p:cNvPr id="44" name="Line 42"/>
          <p:cNvSpPr>
            <a:spLocks noChangeShapeType="1"/>
          </p:cNvSpPr>
          <p:nvPr/>
        </p:nvSpPr>
        <p:spPr bwMode="auto">
          <a:xfrm flipV="1">
            <a:off x="6066880" y="3806472"/>
            <a:ext cx="990600" cy="609600"/>
          </a:xfrm>
          <a:prstGeom prst="line">
            <a:avLst/>
          </a:prstGeom>
          <a:noFill/>
          <a:ln w="63500">
            <a:solidFill>
              <a:srgbClr val="0000FF"/>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600"/>
          </a:p>
        </p:txBody>
      </p:sp>
      <p:sp>
        <p:nvSpPr>
          <p:cNvPr id="53" name="TextBox 52"/>
          <p:cNvSpPr txBox="1"/>
          <p:nvPr/>
        </p:nvSpPr>
        <p:spPr>
          <a:xfrm>
            <a:off x="819561" y="2395495"/>
            <a:ext cx="6280466" cy="584775"/>
          </a:xfrm>
          <a:prstGeom prst="rect">
            <a:avLst/>
          </a:prstGeom>
          <a:noFill/>
        </p:spPr>
        <p:txBody>
          <a:bodyPr wrap="square" rtlCol="0">
            <a:spAutoFit/>
          </a:bodyPr>
          <a:lstStyle/>
          <a:p>
            <a:pPr marL="285750" indent="-285750">
              <a:buFont typeface="Arial" panose="020B0604020202020204" pitchFamily="34" charset="0"/>
              <a:buChar char="•"/>
            </a:pPr>
            <a:r>
              <a:rPr lang="en-US" sz="1600" dirty="0"/>
              <a:t>Consider a PDC cutter like the one shown cutting  a groove of area “A” with a force “F” that is “d” units long.</a:t>
            </a:r>
          </a:p>
        </p:txBody>
      </p:sp>
      <p:sp>
        <p:nvSpPr>
          <p:cNvPr id="54" name="TextBox 53"/>
          <p:cNvSpPr txBox="1"/>
          <p:nvPr/>
        </p:nvSpPr>
        <p:spPr>
          <a:xfrm>
            <a:off x="810037" y="2976519"/>
            <a:ext cx="4290057" cy="1077218"/>
          </a:xfrm>
          <a:prstGeom prst="rect">
            <a:avLst/>
          </a:prstGeom>
          <a:noFill/>
        </p:spPr>
        <p:txBody>
          <a:bodyPr wrap="square" rtlCol="0">
            <a:spAutoFit/>
          </a:bodyPr>
          <a:lstStyle/>
          <a:p>
            <a:pPr marL="285750" indent="-285750">
              <a:buFont typeface="Arial" panose="020B0604020202020204" pitchFamily="34" charset="0"/>
              <a:buChar char="•"/>
            </a:pPr>
            <a:r>
              <a:rPr lang="en-US" sz="1600" dirty="0"/>
              <a:t>The energy (work) consumed is F * d.</a:t>
            </a:r>
          </a:p>
          <a:p>
            <a:pPr marL="285750" indent="-285750">
              <a:buFont typeface="Arial" panose="020B0604020202020204" pitchFamily="34" charset="0"/>
              <a:buChar char="•"/>
            </a:pPr>
            <a:r>
              <a:rPr lang="en-US" sz="1600" dirty="0"/>
              <a:t>The Volume removed is A * d. </a:t>
            </a:r>
          </a:p>
          <a:p>
            <a:pPr marL="285750" indent="-285750">
              <a:buFont typeface="Arial" panose="020B0604020202020204" pitchFamily="34" charset="0"/>
              <a:buChar char="•"/>
            </a:pPr>
            <a:r>
              <a:rPr lang="en-US" sz="1600" dirty="0"/>
              <a:t>The Specific energy, therefore has units of psi.</a:t>
            </a:r>
          </a:p>
        </p:txBody>
      </p:sp>
      <p:cxnSp>
        <p:nvCxnSpPr>
          <p:cNvPr id="57" name="Straight Connector 56"/>
          <p:cNvCxnSpPr/>
          <p:nvPr/>
        </p:nvCxnSpPr>
        <p:spPr>
          <a:xfrm flipH="1">
            <a:off x="6286348" y="4960892"/>
            <a:ext cx="198047" cy="349250"/>
          </a:xfrm>
          <a:prstGeom prst="line">
            <a:avLst/>
          </a:prstGeom>
          <a:ln w="603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2" name="Straight Connector 61"/>
          <p:cNvCxnSpPr/>
          <p:nvPr/>
        </p:nvCxnSpPr>
        <p:spPr>
          <a:xfrm flipH="1">
            <a:off x="6362548" y="5446667"/>
            <a:ext cx="198047" cy="349250"/>
          </a:xfrm>
          <a:prstGeom prst="line">
            <a:avLst/>
          </a:prstGeom>
          <a:ln w="60325">
            <a:solidFill>
              <a:schemeClr val="tx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65533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2.81323E-7 -1.85185E-6 L 0.0564 -0.04028 " pathEditMode="relative" rAng="0" ptsTypes="AA">
                                      <p:cBhvr>
                                        <p:cTn id="6" dur="2000" fill="hold"/>
                                        <p:tgtEl>
                                          <p:spTgt spid="43"/>
                                        </p:tgtEl>
                                        <p:attrNameLst>
                                          <p:attrName>ppt_x</p:attrName>
                                          <p:attrName>ppt_y</p:attrName>
                                        </p:attrNameLst>
                                      </p:cBhvr>
                                      <p:rCtr x="2813" y="-2014"/>
                                    </p:animMotion>
                                  </p:childTnLst>
                                </p:cTn>
                              </p:par>
                              <p:par>
                                <p:cTn id="7" presetID="42" presetClass="path" presetSubtype="0" accel="50000" decel="50000" fill="hold" grpId="0" nodeType="withEffect">
                                  <p:stCondLst>
                                    <p:cond delay="0"/>
                                  </p:stCondLst>
                                  <p:childTnLst>
                                    <p:animMotion origin="layout" path="M -1.46392E-6 2.96296E-6 L 0.07932 -0.05787 " pathEditMode="relative" rAng="0" ptsTypes="AA">
                                      <p:cBhvr>
                                        <p:cTn id="8" dur="2000" fill="hold"/>
                                        <p:tgtEl>
                                          <p:spTgt spid="44"/>
                                        </p:tgtEl>
                                        <p:attrNameLst>
                                          <p:attrName>ppt_x</p:attrName>
                                          <p:attrName>ppt_y</p:attrName>
                                        </p:attrNameLst>
                                      </p:cBhvr>
                                      <p:rCtr x="3959" y="-2894"/>
                                    </p:animMotion>
                                  </p:childTnLst>
                                </p:cTn>
                              </p:par>
                              <p:par>
                                <p:cTn id="9" presetID="42" presetClass="path" presetSubtype="0" accel="50000" decel="50000" fill="hold" nodeType="withEffect">
                                  <p:stCondLst>
                                    <p:cond delay="0"/>
                                  </p:stCondLst>
                                  <p:childTnLst>
                                    <p:animMotion origin="layout" path="M -2.17244E-6 3.33333E-6 L 0.07333 -0.05139 " pathEditMode="relative" rAng="0" ptsTypes="AA">
                                      <p:cBhvr>
                                        <p:cTn id="10" dur="2000" fill="hold"/>
                                        <p:tgtEl>
                                          <p:spTgt spid="32"/>
                                        </p:tgtEl>
                                        <p:attrNameLst>
                                          <p:attrName>ppt_x</p:attrName>
                                          <p:attrName>ppt_y</p:attrName>
                                        </p:attrNameLst>
                                      </p:cBhvr>
                                      <p:rCtr x="3660" y="-2569"/>
                                    </p:animMotion>
                                  </p:childTnLst>
                                </p:cTn>
                              </p:par>
                              <p:par>
                                <p:cTn id="11" presetID="10" presetClass="entr" presetSubtype="0" fill="hold" nodeType="withEffect">
                                  <p:stCondLst>
                                    <p:cond delay="0"/>
                                  </p:stCondLst>
                                  <p:childTnLst>
                                    <p:set>
                                      <p:cBhvr>
                                        <p:cTn id="12" dur="1" fill="hold">
                                          <p:stCondLst>
                                            <p:cond delay="0"/>
                                          </p:stCondLst>
                                        </p:cTn>
                                        <p:tgtEl>
                                          <p:spTgt spid="61"/>
                                        </p:tgtEl>
                                        <p:attrNameLst>
                                          <p:attrName>style.visibility</p:attrName>
                                        </p:attrNameLst>
                                      </p:cBhvr>
                                      <p:to>
                                        <p:strVal val="visible"/>
                                      </p:to>
                                    </p:set>
                                    <p:animEffect transition="in" filter="fade">
                                      <p:cBhvr>
                                        <p:cTn id="13" dur="500"/>
                                        <p:tgtEl>
                                          <p:spTgt spid="6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6"/>
                                        </p:tgtEl>
                                        <p:attrNameLst>
                                          <p:attrName>style.visibility</p:attrName>
                                        </p:attrNameLst>
                                      </p:cBhvr>
                                      <p:to>
                                        <p:strVal val="visible"/>
                                      </p:to>
                                    </p:set>
                                    <p:animEffect transition="in" filter="fade">
                                      <p:cBhvr>
                                        <p:cTn id="16" dur="500"/>
                                        <p:tgtEl>
                                          <p:spTgt spid="2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0"/>
                                        </p:tgtEl>
                                        <p:attrNameLst>
                                          <p:attrName>style.visibility</p:attrName>
                                        </p:attrNameLst>
                                      </p:cBhvr>
                                      <p:to>
                                        <p:strVal val="visible"/>
                                      </p:to>
                                    </p:set>
                                    <p:animEffect transition="in" filter="fade">
                                      <p:cBhvr>
                                        <p:cTn id="19" dur="500"/>
                                        <p:tgtEl>
                                          <p:spTgt spid="4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fade">
                                      <p:cBhvr>
                                        <p:cTn id="22" dur="500"/>
                                        <p:tgtEl>
                                          <p:spTgt spid="2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fade">
                                      <p:cBhvr>
                                        <p:cTn id="25" dur="500"/>
                                        <p:tgtEl>
                                          <p:spTgt spid="2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0"/>
                                        </p:tgtEl>
                                        <p:attrNameLst>
                                          <p:attrName>style.visibility</p:attrName>
                                        </p:attrNameLst>
                                      </p:cBhvr>
                                      <p:to>
                                        <p:strVal val="visible"/>
                                      </p:to>
                                    </p:set>
                                    <p:animEffect transition="in" filter="fade">
                                      <p:cBhvr>
                                        <p:cTn id="28" dur="500"/>
                                        <p:tgtEl>
                                          <p:spTgt spid="3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8"/>
                                        </p:tgtEl>
                                        <p:attrNameLst>
                                          <p:attrName>style.visibility</p:attrName>
                                        </p:attrNameLst>
                                      </p:cBhvr>
                                      <p:to>
                                        <p:strVal val="visible"/>
                                      </p:to>
                                    </p:set>
                                    <p:animEffect transition="in" filter="fade">
                                      <p:cBhvr>
                                        <p:cTn id="31" dur="500"/>
                                        <p:tgtEl>
                                          <p:spTgt spid="48"/>
                                        </p:tgtEl>
                                      </p:cBhvr>
                                    </p:animEffect>
                                  </p:childTnLst>
                                </p:cTn>
                              </p:par>
                              <p:par>
                                <p:cTn id="32" presetID="10" presetClass="entr" presetSubtype="0" fill="hold" nodeType="withEffect">
                                  <p:stCondLst>
                                    <p:cond delay="0"/>
                                  </p:stCondLst>
                                  <p:childTnLst>
                                    <p:set>
                                      <p:cBhvr>
                                        <p:cTn id="33" dur="1" fill="hold">
                                          <p:stCondLst>
                                            <p:cond delay="0"/>
                                          </p:stCondLst>
                                        </p:cTn>
                                        <p:tgtEl>
                                          <p:spTgt spid="55"/>
                                        </p:tgtEl>
                                        <p:attrNameLst>
                                          <p:attrName>style.visibility</p:attrName>
                                        </p:attrNameLst>
                                      </p:cBhvr>
                                      <p:to>
                                        <p:strVal val="visible"/>
                                      </p:to>
                                    </p:set>
                                    <p:animEffect transition="in" filter="fade">
                                      <p:cBhvr>
                                        <p:cTn id="34" dur="500"/>
                                        <p:tgtEl>
                                          <p:spTgt spid="55"/>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52"/>
                                        </p:tgtEl>
                                        <p:attrNameLst>
                                          <p:attrName>style.visibility</p:attrName>
                                        </p:attrNameLst>
                                      </p:cBhvr>
                                      <p:to>
                                        <p:strVal val="visible"/>
                                      </p:to>
                                    </p:set>
                                    <p:animEffect transition="in" filter="fade">
                                      <p:cBhvr>
                                        <p:cTn id="37" dur="500"/>
                                        <p:tgtEl>
                                          <p:spTgt spid="52"/>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57"/>
                                        </p:tgtEl>
                                        <p:attrNameLst>
                                          <p:attrName>style.visibility</p:attrName>
                                        </p:attrNameLst>
                                      </p:cBhvr>
                                      <p:to>
                                        <p:strVal val="visible"/>
                                      </p:to>
                                    </p:set>
                                    <p:animEffect transition="in" filter="fade">
                                      <p:cBhvr>
                                        <p:cTn id="42" dur="500"/>
                                        <p:tgtEl>
                                          <p:spTgt spid="57"/>
                                        </p:tgtEl>
                                      </p:cBhvr>
                                    </p:animEffect>
                                  </p:childTnLst>
                                </p:cTn>
                              </p:par>
                              <p:par>
                                <p:cTn id="43" presetID="10" presetClass="entr" presetSubtype="0" fill="hold" nodeType="withEffect">
                                  <p:stCondLst>
                                    <p:cond delay="0"/>
                                  </p:stCondLst>
                                  <p:childTnLst>
                                    <p:set>
                                      <p:cBhvr>
                                        <p:cTn id="44" dur="1" fill="hold">
                                          <p:stCondLst>
                                            <p:cond delay="0"/>
                                          </p:stCondLst>
                                        </p:cTn>
                                        <p:tgtEl>
                                          <p:spTgt spid="62"/>
                                        </p:tgtEl>
                                        <p:attrNameLst>
                                          <p:attrName>style.visibility</p:attrName>
                                        </p:attrNameLst>
                                      </p:cBhvr>
                                      <p:to>
                                        <p:strVal val="visible"/>
                                      </p:to>
                                    </p:set>
                                    <p:animEffect transition="in" filter="fade">
                                      <p:cBhvr>
                                        <p:cTn id="45"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40" grpId="0"/>
      <p:bldP spid="28" grpId="0"/>
      <p:bldP spid="29" grpId="0"/>
      <p:bldP spid="30" grpId="0" animBg="1"/>
      <p:bldP spid="48" grpId="0"/>
      <p:bldP spid="52" grpId="0" animBg="1"/>
      <p:bldP spid="43" grpId="0"/>
      <p:bldP spid="4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7320899" y="5673903"/>
            <a:ext cx="2079854" cy="1028523"/>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p>
        </p:txBody>
      </p:sp>
      <p:sp>
        <p:nvSpPr>
          <p:cNvPr id="18433" name="Title 1"/>
          <p:cNvSpPr>
            <a:spLocks noGrp="1"/>
          </p:cNvSpPr>
          <p:nvPr>
            <p:ph type="title"/>
          </p:nvPr>
        </p:nvSpPr>
        <p:spPr>
          <a:xfrm>
            <a:off x="855912" y="574955"/>
            <a:ext cx="11109600" cy="387798"/>
          </a:xfrm>
        </p:spPr>
        <p:txBody>
          <a:bodyPr/>
          <a:lstStyle/>
          <a:p>
            <a:pPr eaLnBrk="1" hangingPunct="1"/>
            <a:r>
              <a:rPr lang="en-US" sz="2800" dirty="0">
                <a:latin typeface="Arial" charset="0"/>
                <a:ea typeface="ＭＳ Ｐゴシック"/>
                <a:cs typeface="ＭＳ Ｐゴシック"/>
              </a:rPr>
              <a:t>Forces On A Bit</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8330176">
            <a:off x="6479639" y="2930522"/>
            <a:ext cx="2781300" cy="3724275"/>
          </a:xfrm>
          <a:prstGeom prst="rect">
            <a:avLst/>
          </a:prstGeom>
        </p:spPr>
      </p:pic>
      <p:sp>
        <p:nvSpPr>
          <p:cNvPr id="19" name="TextBox 18"/>
          <p:cNvSpPr txBox="1"/>
          <p:nvPr/>
        </p:nvSpPr>
        <p:spPr>
          <a:xfrm>
            <a:off x="635955" y="1282702"/>
            <a:ext cx="8414382" cy="1077218"/>
          </a:xfrm>
          <a:prstGeom prst="rect">
            <a:avLst/>
          </a:prstGeom>
          <a:noFill/>
        </p:spPr>
        <p:txBody>
          <a:bodyPr wrap="square" rtlCol="0">
            <a:spAutoFit/>
          </a:bodyPr>
          <a:lstStyle/>
          <a:p>
            <a:pPr marL="285750" indent="-285750">
              <a:buFont typeface="Arial" panose="020B0604020202020204" pitchFamily="34" charset="0"/>
              <a:buChar char="•"/>
            </a:pPr>
            <a:r>
              <a:rPr lang="en-US" sz="1600" dirty="0"/>
              <a:t>There are two forces on a bit which produce work (or energy). </a:t>
            </a:r>
          </a:p>
          <a:p>
            <a:pPr marL="285750" indent="-285750">
              <a:buFont typeface="Arial" panose="020B0604020202020204" pitchFamily="34" charset="0"/>
              <a:buChar char="•"/>
            </a:pPr>
            <a:r>
              <a:rPr lang="en-US" sz="1600" dirty="0"/>
              <a:t>The bit weight acts through a distance as the bit advances</a:t>
            </a:r>
          </a:p>
          <a:p>
            <a:pPr marL="285750" indent="-285750">
              <a:buFont typeface="Arial" panose="020B0604020202020204" pitchFamily="34" charset="0"/>
              <a:buChar char="•"/>
            </a:pPr>
            <a:r>
              <a:rPr lang="en-US" sz="1600" dirty="0"/>
              <a:t>The forces on the cutters (torque) act through a much longer helical path as the bit advances.  </a:t>
            </a:r>
          </a:p>
        </p:txBody>
      </p:sp>
      <mc:AlternateContent xmlns:mc="http://schemas.openxmlformats.org/markup-compatibility/2006" xmlns:a14="http://schemas.microsoft.com/office/drawing/2010/main">
        <mc:Choice Requires="a14">
          <p:sp>
            <p:nvSpPr>
              <p:cNvPr id="17" name="Rectangle 16"/>
              <p:cNvSpPr/>
              <p:nvPr/>
            </p:nvSpPr>
            <p:spPr>
              <a:xfrm>
                <a:off x="493554" y="3101551"/>
                <a:ext cx="3139129" cy="55496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600">
                          <a:solidFill>
                            <a:srgbClr val="0000FF"/>
                          </a:solidFill>
                          <a:latin typeface="Cambria Math"/>
                        </a:rPr>
                        <m:t> 1.  </m:t>
                      </m:r>
                      <m:sSub>
                        <m:sSubPr>
                          <m:ctrlPr>
                            <a:rPr lang="en-US" sz="1600" i="1">
                              <a:solidFill>
                                <a:srgbClr val="0000FF"/>
                              </a:solidFill>
                              <a:latin typeface="Cambria Math" panose="02040503050406030204" pitchFamily="18" charset="0"/>
                            </a:rPr>
                          </m:ctrlPr>
                        </m:sSubPr>
                        <m:e>
                          <m:r>
                            <a:rPr lang="en-US" sz="1600">
                              <a:solidFill>
                                <a:srgbClr val="0000FF"/>
                              </a:solidFill>
                              <a:latin typeface="Cambria Math"/>
                            </a:rPr>
                            <m:t> </m:t>
                          </m:r>
                          <m:r>
                            <m:rPr>
                              <m:sty m:val="p"/>
                            </m:rPr>
                            <a:rPr lang="en-AU" sz="1600">
                              <a:solidFill>
                                <a:srgbClr val="0000FF"/>
                              </a:solidFill>
                              <a:latin typeface="Cambria Math" panose="02040503050406030204" pitchFamily="18" charset="0"/>
                            </a:rPr>
                            <m:t>M</m:t>
                          </m:r>
                          <m:r>
                            <m:rPr>
                              <m:sty m:val="p"/>
                            </m:rPr>
                            <a:rPr lang="en-US" sz="1600">
                              <a:solidFill>
                                <a:srgbClr val="0000FF"/>
                              </a:solidFill>
                              <a:latin typeface="Cambria Math"/>
                            </a:rPr>
                            <m:t>SE</m:t>
                          </m:r>
                        </m:e>
                        <m:sub>
                          <m:r>
                            <m:rPr>
                              <m:sty m:val="p"/>
                            </m:rPr>
                            <a:rPr lang="en-US" sz="1600">
                              <a:solidFill>
                                <a:srgbClr val="0000FF"/>
                              </a:solidFill>
                              <a:latin typeface="Cambria Math"/>
                            </a:rPr>
                            <m:t>c</m:t>
                          </m:r>
                        </m:sub>
                      </m:sSub>
                      <m:r>
                        <a:rPr lang="en-US" sz="1600">
                          <a:solidFill>
                            <a:srgbClr val="0000FF"/>
                          </a:solidFill>
                          <a:latin typeface="Cambria Math"/>
                        </a:rPr>
                        <m:t>=</m:t>
                      </m:r>
                      <m:f>
                        <m:fPr>
                          <m:ctrlPr>
                            <a:rPr lang="en-US" sz="1600" i="1">
                              <a:solidFill>
                                <a:srgbClr val="0000FF"/>
                              </a:solidFill>
                              <a:latin typeface="Cambria Math" panose="02040503050406030204" pitchFamily="18" charset="0"/>
                            </a:rPr>
                          </m:ctrlPr>
                        </m:fPr>
                        <m:num>
                          <m:r>
                            <m:rPr>
                              <m:sty m:val="p"/>
                            </m:rPr>
                            <a:rPr lang="en-US" sz="1600">
                              <a:solidFill>
                                <a:srgbClr val="0000FF"/>
                              </a:solidFill>
                              <a:latin typeface="Cambria Math"/>
                            </a:rPr>
                            <m:t>W</m:t>
                          </m:r>
                          <m:r>
                            <m:rPr>
                              <m:sty m:val="p"/>
                            </m:rPr>
                            <a:rPr lang="en-AU" sz="1600">
                              <a:solidFill>
                                <a:srgbClr val="0000FF"/>
                              </a:solidFill>
                              <a:latin typeface="Cambria Math" panose="02040503050406030204" pitchFamily="18" charset="0"/>
                            </a:rPr>
                            <m:t>OB</m:t>
                          </m:r>
                        </m:num>
                        <m:den>
                          <m:r>
                            <m:rPr>
                              <m:sty m:val="p"/>
                            </m:rPr>
                            <a:rPr lang="en-US" sz="1600">
                              <a:solidFill>
                                <a:srgbClr val="0000FF"/>
                              </a:solidFill>
                              <a:latin typeface="Cambria Math"/>
                            </a:rPr>
                            <m:t>A</m:t>
                          </m:r>
                        </m:den>
                      </m:f>
                      <m:r>
                        <a:rPr lang="en-US" sz="1600">
                          <a:solidFill>
                            <a:srgbClr val="0000FF"/>
                          </a:solidFill>
                          <a:latin typeface="Cambria Math"/>
                        </a:rPr>
                        <m:t>+</m:t>
                      </m:r>
                      <m:f>
                        <m:fPr>
                          <m:ctrlPr>
                            <a:rPr lang="en-US" sz="1600" i="1">
                              <a:solidFill>
                                <a:srgbClr val="0000FF"/>
                              </a:solidFill>
                              <a:latin typeface="Cambria Math" panose="02040503050406030204" pitchFamily="18" charset="0"/>
                            </a:rPr>
                          </m:ctrlPr>
                        </m:fPr>
                        <m:num>
                          <m:r>
                            <a:rPr lang="en-US" sz="1600">
                              <a:solidFill>
                                <a:srgbClr val="0000FF"/>
                              </a:solidFill>
                              <a:latin typeface="Cambria Math"/>
                            </a:rPr>
                            <m:t>480</m:t>
                          </m:r>
                          <m:r>
                            <m:rPr>
                              <m:sty m:val="p"/>
                            </m:rPr>
                            <a:rPr lang="en-US" sz="1600">
                              <a:solidFill>
                                <a:srgbClr val="0000FF"/>
                              </a:solidFill>
                              <a:latin typeface="Cambria Math"/>
                            </a:rPr>
                            <m:t>TQ</m:t>
                          </m:r>
                          <m:r>
                            <a:rPr lang="en-AU" sz="1600">
                              <a:solidFill>
                                <a:srgbClr val="0000FF"/>
                              </a:solidFill>
                              <a:latin typeface="Cambria Math" panose="02040503050406030204" pitchFamily="18" charset="0"/>
                            </a:rPr>
                            <m:t> </m:t>
                          </m:r>
                          <m:r>
                            <m:rPr>
                              <m:sty m:val="p"/>
                            </m:rPr>
                            <a:rPr lang="en-AU" sz="1600">
                              <a:solidFill>
                                <a:srgbClr val="0000FF"/>
                              </a:solidFill>
                              <a:latin typeface="Cambria Math" panose="02040503050406030204" pitchFamily="18" charset="0"/>
                            </a:rPr>
                            <m:t>x</m:t>
                          </m:r>
                          <m:r>
                            <a:rPr lang="en-AU" sz="1600">
                              <a:solidFill>
                                <a:srgbClr val="0000FF"/>
                              </a:solidFill>
                              <a:latin typeface="Cambria Math" panose="02040503050406030204" pitchFamily="18" charset="0"/>
                            </a:rPr>
                            <m:t> </m:t>
                          </m:r>
                          <m:r>
                            <m:rPr>
                              <m:sty m:val="p"/>
                            </m:rPr>
                            <a:rPr lang="en-AU" sz="1600">
                              <a:solidFill>
                                <a:srgbClr val="0000FF"/>
                              </a:solidFill>
                              <a:latin typeface="Cambria Math" panose="02040503050406030204" pitchFamily="18" charset="0"/>
                            </a:rPr>
                            <m:t>RPM</m:t>
                          </m:r>
                        </m:num>
                        <m:den>
                          <m:sSup>
                            <m:sSupPr>
                              <m:ctrlPr>
                                <a:rPr lang="en-US" sz="1600" i="1">
                                  <a:solidFill>
                                    <a:srgbClr val="0000FF"/>
                                  </a:solidFill>
                                  <a:latin typeface="Cambria Math" panose="02040503050406030204" pitchFamily="18" charset="0"/>
                                </a:rPr>
                              </m:ctrlPr>
                            </m:sSupPr>
                            <m:e>
                              <m:r>
                                <m:rPr>
                                  <m:sty m:val="p"/>
                                </m:rPr>
                                <a:rPr lang="en-US" sz="1600">
                                  <a:solidFill>
                                    <a:srgbClr val="0000FF"/>
                                  </a:solidFill>
                                  <a:latin typeface="Cambria Math"/>
                                </a:rPr>
                                <m:t>D</m:t>
                              </m:r>
                            </m:e>
                            <m:sup>
                              <m:r>
                                <a:rPr lang="en-US" sz="1600">
                                  <a:solidFill>
                                    <a:srgbClr val="0000FF"/>
                                  </a:solidFill>
                                  <a:latin typeface="Cambria Math"/>
                                </a:rPr>
                                <m:t>2</m:t>
                              </m:r>
                            </m:sup>
                          </m:sSup>
                          <m:r>
                            <a:rPr lang="en-AU" sz="1600">
                              <a:solidFill>
                                <a:srgbClr val="0000FF"/>
                              </a:solidFill>
                              <a:latin typeface="Cambria Math" panose="02040503050406030204" pitchFamily="18" charset="0"/>
                            </a:rPr>
                            <m:t> </m:t>
                          </m:r>
                          <m:r>
                            <m:rPr>
                              <m:sty m:val="p"/>
                            </m:rPr>
                            <a:rPr lang="en-AU" sz="1600">
                              <a:solidFill>
                                <a:srgbClr val="0000FF"/>
                              </a:solidFill>
                              <a:latin typeface="Cambria Math" panose="02040503050406030204" pitchFamily="18" charset="0"/>
                            </a:rPr>
                            <m:t>x</m:t>
                          </m:r>
                          <m:r>
                            <a:rPr lang="en-AU" sz="1600">
                              <a:solidFill>
                                <a:srgbClr val="0000FF"/>
                              </a:solidFill>
                              <a:latin typeface="Cambria Math" panose="02040503050406030204" pitchFamily="18" charset="0"/>
                            </a:rPr>
                            <m:t> </m:t>
                          </m:r>
                          <m:r>
                            <m:rPr>
                              <m:sty m:val="p"/>
                            </m:rPr>
                            <a:rPr lang="en-AU" sz="1600">
                              <a:solidFill>
                                <a:srgbClr val="0000FF"/>
                              </a:solidFill>
                              <a:latin typeface="Cambria Math" panose="02040503050406030204" pitchFamily="18" charset="0"/>
                            </a:rPr>
                            <m:t>ROP</m:t>
                          </m:r>
                        </m:den>
                      </m:f>
                    </m:oMath>
                  </m:oMathPara>
                </a14:m>
                <a:endParaRPr lang="en-US" sz="1600" dirty="0">
                  <a:solidFill>
                    <a:srgbClr val="0000FF"/>
                  </a:solidFill>
                </a:endParaRPr>
              </a:p>
            </p:txBody>
          </p:sp>
        </mc:Choice>
        <mc:Fallback xmlns="">
          <p:sp>
            <p:nvSpPr>
              <p:cNvPr id="17" name="Rectangle 16"/>
              <p:cNvSpPr>
                <a:spLocks noRot="1" noChangeAspect="1" noMove="1" noResize="1" noEditPoints="1" noAdjustHandles="1" noChangeArrowheads="1" noChangeShapeType="1" noTextEdit="1"/>
              </p:cNvSpPr>
              <p:nvPr/>
            </p:nvSpPr>
            <p:spPr>
              <a:xfrm>
                <a:off x="493554" y="3101551"/>
                <a:ext cx="3139129" cy="554960"/>
              </a:xfrm>
              <a:prstGeom prst="rect">
                <a:avLst/>
              </a:prstGeom>
              <a:blipFill>
                <a:blip r:embed="rId4"/>
                <a:stretch>
                  <a:fillRect/>
                </a:stretch>
              </a:blipFill>
            </p:spPr>
            <p:txBody>
              <a:bodyPr/>
              <a:lstStyle/>
              <a:p>
                <a:r>
                  <a:rPr lang="en-US">
                    <a:noFill/>
                  </a:rPr>
                  <a:t> </a:t>
                </a:r>
              </a:p>
            </p:txBody>
          </p:sp>
        </mc:Fallback>
      </mc:AlternateContent>
      <p:grpSp>
        <p:nvGrpSpPr>
          <p:cNvPr id="29" name="Group 28"/>
          <p:cNvGrpSpPr/>
          <p:nvPr/>
        </p:nvGrpSpPr>
        <p:grpSpPr>
          <a:xfrm>
            <a:off x="7170510" y="2339973"/>
            <a:ext cx="1561945" cy="1104900"/>
            <a:chOff x="6854597" y="2428873"/>
            <a:chExt cx="1561945" cy="1104900"/>
          </a:xfrm>
        </p:grpSpPr>
        <p:grpSp>
          <p:nvGrpSpPr>
            <p:cNvPr id="27" name="Group 26"/>
            <p:cNvGrpSpPr/>
            <p:nvPr/>
          </p:nvGrpSpPr>
          <p:grpSpPr>
            <a:xfrm>
              <a:off x="6854597" y="2428873"/>
              <a:ext cx="1352550" cy="1104900"/>
              <a:chOff x="6854597" y="2428873"/>
              <a:chExt cx="1352550" cy="1104900"/>
            </a:xfrm>
          </p:grpSpPr>
          <p:cxnSp>
            <p:nvCxnSpPr>
              <p:cNvPr id="4" name="Straight Arrow Connector 3"/>
              <p:cNvCxnSpPr/>
              <p:nvPr/>
            </p:nvCxnSpPr>
            <p:spPr>
              <a:xfrm>
                <a:off x="7464196" y="2752723"/>
                <a:ext cx="323850" cy="381000"/>
              </a:xfrm>
              <a:prstGeom prst="straightConnector1">
                <a:avLst/>
              </a:prstGeom>
              <a:ln w="60325">
                <a:solidFill>
                  <a:srgbClr val="0000FF"/>
                </a:solidFill>
                <a:tailEnd type="stealth" w="med" len="lg"/>
              </a:ln>
              <a:effectLst/>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flipV="1">
                <a:off x="6854597" y="2428873"/>
                <a:ext cx="981075" cy="800100"/>
              </a:xfrm>
              <a:prstGeom prst="line">
                <a:avLst/>
              </a:prstGeom>
              <a:ln>
                <a:solidFill>
                  <a:srgbClr val="0000FF"/>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flipV="1">
                <a:off x="7226072" y="2733673"/>
                <a:ext cx="981075" cy="800100"/>
              </a:xfrm>
              <a:prstGeom prst="line">
                <a:avLst/>
              </a:prstGeom>
              <a:ln>
                <a:solidFill>
                  <a:srgbClr val="0000FF"/>
                </a:solidFill>
              </a:ln>
            </p:spPr>
            <p:style>
              <a:lnRef idx="2">
                <a:schemeClr val="accent1"/>
              </a:lnRef>
              <a:fillRef idx="0">
                <a:schemeClr val="accent1"/>
              </a:fillRef>
              <a:effectRef idx="1">
                <a:schemeClr val="accent1"/>
              </a:effectRef>
              <a:fontRef idx="minor">
                <a:schemeClr val="tx1"/>
              </a:fontRef>
            </p:style>
          </p:cxnSp>
        </p:grpSp>
        <p:sp>
          <p:nvSpPr>
            <p:cNvPr id="21" name="TextBox 20"/>
            <p:cNvSpPr txBox="1"/>
            <p:nvPr/>
          </p:nvSpPr>
          <p:spPr>
            <a:xfrm>
              <a:off x="7683117" y="2428873"/>
              <a:ext cx="733425" cy="338554"/>
            </a:xfrm>
            <a:prstGeom prst="rect">
              <a:avLst/>
            </a:prstGeom>
            <a:noFill/>
          </p:spPr>
          <p:txBody>
            <a:bodyPr wrap="square" rtlCol="0">
              <a:spAutoFit/>
            </a:bodyPr>
            <a:lstStyle/>
            <a:p>
              <a:r>
                <a:rPr lang="en-US" sz="1600" b="1" dirty="0">
                  <a:solidFill>
                    <a:srgbClr val="0000FF"/>
                  </a:solidFill>
                </a:rPr>
                <a:t>W</a:t>
              </a:r>
            </a:p>
          </p:txBody>
        </p:sp>
      </p:grpSp>
      <p:grpSp>
        <p:nvGrpSpPr>
          <p:cNvPr id="30" name="Group 29"/>
          <p:cNvGrpSpPr/>
          <p:nvPr/>
        </p:nvGrpSpPr>
        <p:grpSpPr>
          <a:xfrm>
            <a:off x="7246401" y="3983774"/>
            <a:ext cx="1562408" cy="1466850"/>
            <a:chOff x="6930489" y="4072674"/>
            <a:chExt cx="1562408" cy="1466850"/>
          </a:xfrm>
        </p:grpSpPr>
        <p:grpSp>
          <p:nvGrpSpPr>
            <p:cNvPr id="28" name="Group 27"/>
            <p:cNvGrpSpPr/>
            <p:nvPr/>
          </p:nvGrpSpPr>
          <p:grpSpPr>
            <a:xfrm>
              <a:off x="6930489" y="4072674"/>
              <a:ext cx="1562408" cy="1466850"/>
              <a:chOff x="6930489" y="4072674"/>
              <a:chExt cx="1562408" cy="1466850"/>
            </a:xfrm>
          </p:grpSpPr>
          <p:sp>
            <p:nvSpPr>
              <p:cNvPr id="7" name="Freeform 6"/>
              <p:cNvSpPr/>
              <p:nvPr/>
            </p:nvSpPr>
            <p:spPr>
              <a:xfrm rot="20278380">
                <a:off x="7076750" y="4491037"/>
                <a:ext cx="1396428" cy="409575"/>
              </a:xfrm>
              <a:custGeom>
                <a:avLst/>
                <a:gdLst>
                  <a:gd name="connsiteX0" fmla="*/ 2876550 w 2876550"/>
                  <a:gd name="connsiteY0" fmla="*/ 342900 h 561975"/>
                  <a:gd name="connsiteX1" fmla="*/ 2562225 w 2876550"/>
                  <a:gd name="connsiteY1" fmla="*/ 190500 h 561975"/>
                  <a:gd name="connsiteX2" fmla="*/ 2181225 w 2876550"/>
                  <a:gd name="connsiteY2" fmla="*/ 66675 h 561975"/>
                  <a:gd name="connsiteX3" fmla="*/ 1733550 w 2876550"/>
                  <a:gd name="connsiteY3" fmla="*/ 0 h 561975"/>
                  <a:gd name="connsiteX4" fmla="*/ 1295400 w 2876550"/>
                  <a:gd name="connsiteY4" fmla="*/ 9525 h 561975"/>
                  <a:gd name="connsiteX5" fmla="*/ 885825 w 2876550"/>
                  <a:gd name="connsiteY5" fmla="*/ 95250 h 561975"/>
                  <a:gd name="connsiteX6" fmla="*/ 400050 w 2876550"/>
                  <a:gd name="connsiteY6" fmla="*/ 285750 h 561975"/>
                  <a:gd name="connsiteX7" fmla="*/ 0 w 2876550"/>
                  <a:gd name="connsiteY7" fmla="*/ 561975 h 561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76550" h="561975">
                    <a:moveTo>
                      <a:pt x="2876550" y="342900"/>
                    </a:moveTo>
                    <a:cubicBezTo>
                      <a:pt x="2777331" y="289719"/>
                      <a:pt x="2678113" y="236538"/>
                      <a:pt x="2562225" y="190500"/>
                    </a:cubicBezTo>
                    <a:cubicBezTo>
                      <a:pt x="2446337" y="144462"/>
                      <a:pt x="2319338" y="98425"/>
                      <a:pt x="2181225" y="66675"/>
                    </a:cubicBezTo>
                    <a:cubicBezTo>
                      <a:pt x="2043112" y="34925"/>
                      <a:pt x="1881187" y="9525"/>
                      <a:pt x="1733550" y="0"/>
                    </a:cubicBezTo>
                    <a:cubicBezTo>
                      <a:pt x="1585913" y="-9525"/>
                      <a:pt x="1436687" y="-6350"/>
                      <a:pt x="1295400" y="9525"/>
                    </a:cubicBezTo>
                    <a:cubicBezTo>
                      <a:pt x="1154113" y="25400"/>
                      <a:pt x="1035050" y="49213"/>
                      <a:pt x="885825" y="95250"/>
                    </a:cubicBezTo>
                    <a:cubicBezTo>
                      <a:pt x="736600" y="141287"/>
                      <a:pt x="547688" y="207962"/>
                      <a:pt x="400050" y="285750"/>
                    </a:cubicBezTo>
                    <a:cubicBezTo>
                      <a:pt x="252412" y="363538"/>
                      <a:pt x="126206" y="462756"/>
                      <a:pt x="0" y="561975"/>
                    </a:cubicBezTo>
                  </a:path>
                </a:pathLst>
              </a:custGeom>
              <a:noFill/>
              <a:ln w="69850">
                <a:solidFill>
                  <a:srgbClr val="0000FF"/>
                </a:solidFill>
                <a:tailEnd type="stealth" w="med"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p>
            </p:txBody>
          </p:sp>
          <p:cxnSp>
            <p:nvCxnSpPr>
              <p:cNvPr id="9" name="Straight Connector 8"/>
              <p:cNvCxnSpPr/>
              <p:nvPr/>
            </p:nvCxnSpPr>
            <p:spPr>
              <a:xfrm flipV="1">
                <a:off x="8178264" y="4072674"/>
                <a:ext cx="314633" cy="1466850"/>
              </a:xfrm>
              <a:prstGeom prst="line">
                <a:avLst/>
              </a:prstGeom>
              <a:ln>
                <a:solidFill>
                  <a:srgbClr val="0000FF"/>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flipV="1">
                <a:off x="6930489" y="5034699"/>
                <a:ext cx="1247775" cy="504825"/>
              </a:xfrm>
              <a:prstGeom prst="line">
                <a:avLst/>
              </a:prstGeom>
              <a:ln>
                <a:solidFill>
                  <a:srgbClr val="0000FF"/>
                </a:solidFill>
              </a:ln>
            </p:spPr>
            <p:style>
              <a:lnRef idx="2">
                <a:schemeClr val="accent1"/>
              </a:lnRef>
              <a:fillRef idx="0">
                <a:schemeClr val="accent1"/>
              </a:fillRef>
              <a:effectRef idx="1">
                <a:schemeClr val="accent1"/>
              </a:effectRef>
              <a:fontRef idx="minor">
                <a:schemeClr val="tx1"/>
              </a:fontRef>
            </p:style>
          </p:cxnSp>
        </p:grpSp>
        <p:sp>
          <p:nvSpPr>
            <p:cNvPr id="23" name="TextBox 22"/>
            <p:cNvSpPr txBox="1"/>
            <p:nvPr/>
          </p:nvSpPr>
          <p:spPr>
            <a:xfrm>
              <a:off x="7540089" y="4556216"/>
              <a:ext cx="733425" cy="338554"/>
            </a:xfrm>
            <a:prstGeom prst="rect">
              <a:avLst/>
            </a:prstGeom>
            <a:noFill/>
          </p:spPr>
          <p:txBody>
            <a:bodyPr wrap="square" rtlCol="0">
              <a:spAutoFit/>
            </a:bodyPr>
            <a:lstStyle/>
            <a:p>
              <a:r>
                <a:rPr lang="en-US" sz="1600" b="1" dirty="0">
                  <a:solidFill>
                    <a:srgbClr val="0000FF"/>
                  </a:solidFill>
                </a:rPr>
                <a:t>T</a:t>
              </a:r>
            </a:p>
          </p:txBody>
        </p:sp>
      </p:grpSp>
      <p:sp>
        <p:nvSpPr>
          <p:cNvPr id="24" name="TextBox 23"/>
          <p:cNvSpPr txBox="1"/>
          <p:nvPr/>
        </p:nvSpPr>
        <p:spPr>
          <a:xfrm>
            <a:off x="635956" y="2387776"/>
            <a:ext cx="5109207" cy="584775"/>
          </a:xfrm>
          <a:prstGeom prst="rect">
            <a:avLst/>
          </a:prstGeom>
          <a:noFill/>
        </p:spPr>
        <p:txBody>
          <a:bodyPr wrap="square" rtlCol="0">
            <a:spAutoFit/>
          </a:bodyPr>
          <a:lstStyle/>
          <a:p>
            <a:pPr marL="285750" indent="-285750">
              <a:buFont typeface="Arial" panose="020B0604020202020204" pitchFamily="34" charset="0"/>
              <a:buChar char="•"/>
            </a:pPr>
            <a:r>
              <a:rPr lang="en-US" sz="1600" dirty="0"/>
              <a:t>We may derive an expression for the Specific Energy consumed by these two forces.   </a:t>
            </a:r>
          </a:p>
        </p:txBody>
      </p:sp>
      <p:sp>
        <p:nvSpPr>
          <p:cNvPr id="25" name="TextBox 24"/>
          <p:cNvSpPr txBox="1"/>
          <p:nvPr/>
        </p:nvSpPr>
        <p:spPr>
          <a:xfrm>
            <a:off x="654948" y="5388401"/>
            <a:ext cx="5109207" cy="1077218"/>
          </a:xfrm>
          <a:prstGeom prst="rect">
            <a:avLst/>
          </a:prstGeom>
          <a:noFill/>
        </p:spPr>
        <p:txBody>
          <a:bodyPr wrap="square" rtlCol="0">
            <a:spAutoFit/>
          </a:bodyPr>
          <a:lstStyle/>
          <a:p>
            <a:pPr marL="285750" indent="-285750">
              <a:buFont typeface="Arial" panose="020B0604020202020204" pitchFamily="34" charset="0"/>
              <a:buChar char="•"/>
            </a:pPr>
            <a:r>
              <a:rPr lang="en-US" sz="1600" dirty="0"/>
              <a:t>The first term results from the work done by the bit weight.</a:t>
            </a:r>
          </a:p>
          <a:p>
            <a:pPr marL="285750" indent="-285750">
              <a:buFont typeface="Arial" panose="020B0604020202020204" pitchFamily="34" charset="0"/>
              <a:buChar char="•"/>
            </a:pPr>
            <a:r>
              <a:rPr lang="en-US" sz="1600" dirty="0"/>
              <a:t>The second term results from the work done by the torque.  </a:t>
            </a:r>
          </a:p>
        </p:txBody>
      </p:sp>
      <p:sp>
        <p:nvSpPr>
          <p:cNvPr id="22" name="TextBox 21"/>
          <p:cNvSpPr txBox="1"/>
          <p:nvPr/>
        </p:nvSpPr>
        <p:spPr>
          <a:xfrm>
            <a:off x="3289163" y="3993132"/>
            <a:ext cx="2724151" cy="1015663"/>
          </a:xfrm>
          <a:prstGeom prst="rect">
            <a:avLst/>
          </a:prstGeom>
          <a:noFill/>
        </p:spPr>
        <p:txBody>
          <a:bodyPr wrap="square" rtlCol="0">
            <a:spAutoFit/>
          </a:bodyPr>
          <a:lstStyle/>
          <a:p>
            <a:r>
              <a:rPr lang="en-US" sz="1000" dirty="0">
                <a:solidFill>
                  <a:srgbClr val="0000FF"/>
                </a:solidFill>
              </a:rPr>
              <a:t>WOB = bit weight (</a:t>
            </a:r>
            <a:r>
              <a:rPr lang="en-US" sz="1000" dirty="0" err="1">
                <a:solidFill>
                  <a:srgbClr val="0000FF"/>
                </a:solidFill>
              </a:rPr>
              <a:t>lbf</a:t>
            </a:r>
            <a:r>
              <a:rPr lang="en-US" sz="1000" dirty="0">
                <a:solidFill>
                  <a:srgbClr val="0000FF"/>
                </a:solidFill>
              </a:rPr>
              <a:t>)</a:t>
            </a:r>
          </a:p>
          <a:p>
            <a:r>
              <a:rPr lang="en-US" sz="1000" dirty="0">
                <a:solidFill>
                  <a:srgbClr val="0000FF"/>
                </a:solidFill>
              </a:rPr>
              <a:t>TQ = bit torque  (</a:t>
            </a:r>
            <a:r>
              <a:rPr lang="en-US" sz="1000" dirty="0" err="1">
                <a:solidFill>
                  <a:srgbClr val="0000FF"/>
                </a:solidFill>
              </a:rPr>
              <a:t>ft-lbf</a:t>
            </a:r>
            <a:r>
              <a:rPr lang="en-US" sz="1000" dirty="0">
                <a:solidFill>
                  <a:srgbClr val="0000FF"/>
                </a:solidFill>
              </a:rPr>
              <a:t>)</a:t>
            </a:r>
          </a:p>
          <a:p>
            <a:r>
              <a:rPr lang="en-US" sz="1000" dirty="0">
                <a:solidFill>
                  <a:srgbClr val="0000FF"/>
                </a:solidFill>
              </a:rPr>
              <a:t>RPM = bit rotary speed (RPM)</a:t>
            </a:r>
          </a:p>
          <a:p>
            <a:r>
              <a:rPr lang="en-US" sz="1000" dirty="0">
                <a:solidFill>
                  <a:srgbClr val="0000FF"/>
                </a:solidFill>
              </a:rPr>
              <a:t>A = area of the borehole bottom (in</a:t>
            </a:r>
            <a:r>
              <a:rPr lang="en-US" sz="1000" baseline="30000" dirty="0">
                <a:solidFill>
                  <a:srgbClr val="0000FF"/>
                </a:solidFill>
              </a:rPr>
              <a:t>2</a:t>
            </a:r>
            <a:r>
              <a:rPr lang="en-US" sz="1000" dirty="0">
                <a:solidFill>
                  <a:srgbClr val="0000FF"/>
                </a:solidFill>
              </a:rPr>
              <a:t>)</a:t>
            </a:r>
          </a:p>
          <a:p>
            <a:r>
              <a:rPr lang="en-US" sz="1000" dirty="0">
                <a:solidFill>
                  <a:srgbClr val="0000FF"/>
                </a:solidFill>
              </a:rPr>
              <a:t>ROP = penetration rate (</a:t>
            </a:r>
            <a:r>
              <a:rPr lang="en-US" sz="1000" dirty="0" err="1">
                <a:solidFill>
                  <a:srgbClr val="0000FF"/>
                </a:solidFill>
              </a:rPr>
              <a:t>ft</a:t>
            </a:r>
            <a:r>
              <a:rPr lang="en-US" sz="1000" dirty="0">
                <a:solidFill>
                  <a:srgbClr val="0000FF"/>
                </a:solidFill>
              </a:rPr>
              <a:t>/</a:t>
            </a:r>
            <a:r>
              <a:rPr lang="en-US" sz="1000" dirty="0" err="1">
                <a:solidFill>
                  <a:srgbClr val="0000FF"/>
                </a:solidFill>
              </a:rPr>
              <a:t>hr</a:t>
            </a:r>
            <a:r>
              <a:rPr lang="en-US" sz="1000" dirty="0">
                <a:solidFill>
                  <a:srgbClr val="0000FF"/>
                </a:solidFill>
              </a:rPr>
              <a:t>)</a:t>
            </a:r>
          </a:p>
          <a:p>
            <a:r>
              <a:rPr lang="en-US" sz="1000" dirty="0">
                <a:solidFill>
                  <a:srgbClr val="0000FF"/>
                </a:solidFill>
              </a:rPr>
              <a:t>D = diameter of the borehole (in)</a:t>
            </a:r>
          </a:p>
        </p:txBody>
      </p:sp>
      <p:sp>
        <p:nvSpPr>
          <p:cNvPr id="31" name="Oval 30"/>
          <p:cNvSpPr/>
          <p:nvPr/>
        </p:nvSpPr>
        <p:spPr>
          <a:xfrm>
            <a:off x="1483404" y="3010652"/>
            <a:ext cx="645751" cy="683960"/>
          </a:xfrm>
          <a:prstGeom prst="ellipse">
            <a:avLst/>
          </a:prstGeom>
          <a:noFill/>
          <a:ln w="508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p>
        </p:txBody>
      </p:sp>
      <p:sp>
        <p:nvSpPr>
          <p:cNvPr id="32" name="Oval 31"/>
          <p:cNvSpPr/>
          <p:nvPr/>
        </p:nvSpPr>
        <p:spPr>
          <a:xfrm>
            <a:off x="2266950" y="2816688"/>
            <a:ext cx="1435035" cy="1060925"/>
          </a:xfrm>
          <a:prstGeom prst="ellipse">
            <a:avLst/>
          </a:prstGeom>
          <a:noFill/>
          <a:ln w="127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p>
        </p:txBody>
      </p:sp>
    </p:spTree>
    <p:extLst>
      <p:ext uri="{BB962C8B-B14F-4D97-AF65-F5344CB8AC3E}">
        <p14:creationId xmlns:p14="http://schemas.microsoft.com/office/powerpoint/2010/main" val="4163710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Effect transition="in" filter="fade">
                                      <p:cBhvr>
                                        <p:cTn id="7" dur="500"/>
                                        <p:tgtEl>
                                          <p:spTgt spid="1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9">
                                            <p:txEl>
                                              <p:pRg st="1" end="1"/>
                                            </p:txEl>
                                          </p:spTgt>
                                        </p:tgtEl>
                                        <p:attrNameLst>
                                          <p:attrName>style.visibility</p:attrName>
                                        </p:attrNameLst>
                                      </p:cBhvr>
                                      <p:to>
                                        <p:strVal val="visible"/>
                                      </p:to>
                                    </p:set>
                                    <p:animEffect transition="in" filter="fade">
                                      <p:cBhvr>
                                        <p:cTn id="12" dur="500"/>
                                        <p:tgtEl>
                                          <p:spTgt spid="19">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fade">
                                      <p:cBhvr>
                                        <p:cTn id="15" dur="500"/>
                                        <p:tgtEl>
                                          <p:spTgt spid="29"/>
                                        </p:tgtEl>
                                      </p:cBhvr>
                                    </p:animEffect>
                                  </p:childTnLst>
                                </p:cTn>
                              </p:par>
                              <p:par>
                                <p:cTn id="16" presetID="10" presetClass="entr" presetSubtype="0" fill="hold" nodeType="withEffect">
                                  <p:stCondLst>
                                    <p:cond delay="0"/>
                                  </p:stCondLst>
                                  <p:childTnLst>
                                    <p:set>
                                      <p:cBhvr>
                                        <p:cTn id="17" dur="1" fill="hold">
                                          <p:stCondLst>
                                            <p:cond delay="0"/>
                                          </p:stCondLst>
                                        </p:cTn>
                                        <p:tgtEl>
                                          <p:spTgt spid="19">
                                            <p:txEl>
                                              <p:pRg st="2" end="2"/>
                                            </p:txEl>
                                          </p:spTgt>
                                        </p:tgtEl>
                                        <p:attrNameLst>
                                          <p:attrName>style.visibility</p:attrName>
                                        </p:attrNameLst>
                                      </p:cBhvr>
                                      <p:to>
                                        <p:strVal val="visible"/>
                                      </p:to>
                                    </p:set>
                                    <p:animEffect transition="in" filter="fade">
                                      <p:cBhvr>
                                        <p:cTn id="18" dur="500"/>
                                        <p:tgtEl>
                                          <p:spTgt spid="19">
                                            <p:txEl>
                                              <p:pRg st="2" end="2"/>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0"/>
                                        </p:tgtEl>
                                        <p:attrNameLst>
                                          <p:attrName>style.visibility</p:attrName>
                                        </p:attrNameLst>
                                      </p:cBhvr>
                                      <p:to>
                                        <p:strVal val="visible"/>
                                      </p:to>
                                    </p:set>
                                    <p:animEffect transition="in" filter="fade">
                                      <p:cBhvr>
                                        <p:cTn id="21" dur="500"/>
                                        <p:tgtEl>
                                          <p:spTgt spid="30"/>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4"/>
                                        </p:tgtEl>
                                        <p:attrNameLst>
                                          <p:attrName>style.visibility</p:attrName>
                                        </p:attrNameLst>
                                      </p:cBhvr>
                                      <p:to>
                                        <p:strVal val="visible"/>
                                      </p:to>
                                    </p:set>
                                    <p:animEffect transition="in" filter="fade">
                                      <p:cBhvr>
                                        <p:cTn id="24" dur="500"/>
                                        <p:tgtEl>
                                          <p:spTgt spid="24"/>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500"/>
                                        <p:tgtEl>
                                          <p:spTgt spid="17"/>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2"/>
                                        </p:tgtEl>
                                        <p:attrNameLst>
                                          <p:attrName>style.visibility</p:attrName>
                                        </p:attrNameLst>
                                      </p:cBhvr>
                                      <p:to>
                                        <p:strVal val="visible"/>
                                      </p:to>
                                    </p:set>
                                    <p:animEffect transition="in" filter="fade">
                                      <p:cBhvr>
                                        <p:cTn id="30" dur="500"/>
                                        <p:tgtEl>
                                          <p:spTgt spid="22"/>
                                        </p:tgtEl>
                                      </p:cBhvr>
                                    </p:animEffect>
                                  </p:childTnLst>
                                </p:cTn>
                              </p:par>
                              <p:par>
                                <p:cTn id="31" presetID="10" presetClass="entr" presetSubtype="0" fill="hold" nodeType="withEffect">
                                  <p:stCondLst>
                                    <p:cond delay="0"/>
                                  </p:stCondLst>
                                  <p:childTnLst>
                                    <p:set>
                                      <p:cBhvr>
                                        <p:cTn id="32" dur="1" fill="hold">
                                          <p:stCondLst>
                                            <p:cond delay="0"/>
                                          </p:stCondLst>
                                        </p:cTn>
                                        <p:tgtEl>
                                          <p:spTgt spid="25">
                                            <p:txEl>
                                              <p:pRg st="0" end="0"/>
                                            </p:txEl>
                                          </p:spTgt>
                                        </p:tgtEl>
                                        <p:attrNameLst>
                                          <p:attrName>style.visibility</p:attrName>
                                        </p:attrNameLst>
                                      </p:cBhvr>
                                      <p:to>
                                        <p:strVal val="visible"/>
                                      </p:to>
                                    </p:set>
                                    <p:animEffect transition="in" filter="fade">
                                      <p:cBhvr>
                                        <p:cTn id="33" dur="500"/>
                                        <p:tgtEl>
                                          <p:spTgt spid="25">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1"/>
                                        </p:tgtEl>
                                        <p:attrNameLst>
                                          <p:attrName>style.visibility</p:attrName>
                                        </p:attrNameLst>
                                      </p:cBhvr>
                                      <p:to>
                                        <p:strVal val="visible"/>
                                      </p:to>
                                    </p:set>
                                    <p:animEffect transition="in" filter="fade">
                                      <p:cBhvr>
                                        <p:cTn id="36" dur="500"/>
                                        <p:tgtEl>
                                          <p:spTgt spid="31"/>
                                        </p:tgtEl>
                                      </p:cBhvr>
                                    </p:animEffect>
                                  </p:childTnLst>
                                </p:cTn>
                              </p:par>
                              <p:par>
                                <p:cTn id="37" presetID="10" presetClass="entr" presetSubtype="0" fill="hold" nodeType="withEffect">
                                  <p:stCondLst>
                                    <p:cond delay="0"/>
                                  </p:stCondLst>
                                  <p:childTnLst>
                                    <p:set>
                                      <p:cBhvr>
                                        <p:cTn id="38" dur="1" fill="hold">
                                          <p:stCondLst>
                                            <p:cond delay="0"/>
                                          </p:stCondLst>
                                        </p:cTn>
                                        <p:tgtEl>
                                          <p:spTgt spid="25">
                                            <p:txEl>
                                              <p:pRg st="1" end="1"/>
                                            </p:txEl>
                                          </p:spTgt>
                                        </p:tgtEl>
                                        <p:attrNameLst>
                                          <p:attrName>style.visibility</p:attrName>
                                        </p:attrNameLst>
                                      </p:cBhvr>
                                      <p:to>
                                        <p:strVal val="visible"/>
                                      </p:to>
                                    </p:set>
                                    <p:animEffect transition="in" filter="fade">
                                      <p:cBhvr>
                                        <p:cTn id="39" dur="500"/>
                                        <p:tgtEl>
                                          <p:spTgt spid="25">
                                            <p:txEl>
                                              <p:pRg st="1" end="1"/>
                                            </p:txEl>
                                          </p:spTgt>
                                        </p:tgtEl>
                                      </p:cBhvr>
                                    </p:animEffect>
                                  </p:childTnLst>
                                </p:cTn>
                              </p:par>
                            </p:childTnLst>
                          </p:cTn>
                        </p:par>
                        <p:par>
                          <p:cTn id="40" fill="hold">
                            <p:stCondLst>
                              <p:cond delay="500"/>
                            </p:stCondLst>
                            <p:childTnLst>
                              <p:par>
                                <p:cTn id="41" presetID="10" presetClass="entr" presetSubtype="0" fill="hold" grpId="0" nodeType="afterEffect">
                                  <p:stCondLst>
                                    <p:cond delay="0"/>
                                  </p:stCondLst>
                                  <p:childTnLst>
                                    <p:set>
                                      <p:cBhvr>
                                        <p:cTn id="42" dur="1" fill="hold">
                                          <p:stCondLst>
                                            <p:cond delay="0"/>
                                          </p:stCondLst>
                                        </p:cTn>
                                        <p:tgtEl>
                                          <p:spTgt spid="32"/>
                                        </p:tgtEl>
                                        <p:attrNameLst>
                                          <p:attrName>style.visibility</p:attrName>
                                        </p:attrNameLst>
                                      </p:cBhvr>
                                      <p:to>
                                        <p:strVal val="visible"/>
                                      </p:to>
                                    </p:set>
                                    <p:animEffect transition="in" filter="fade">
                                      <p:cBhvr>
                                        <p:cTn id="43"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4" grpId="0"/>
      <p:bldP spid="22" grpId="0"/>
      <p:bldP spid="31" grpId="0" animBg="1"/>
      <p:bldP spid="3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7351741" y="5588631"/>
            <a:ext cx="2079854" cy="1028523"/>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p>
        </p:txBody>
      </p:sp>
      <p:sp>
        <p:nvSpPr>
          <p:cNvPr id="18433" name="Title 1"/>
          <p:cNvSpPr>
            <a:spLocks noGrp="1"/>
          </p:cNvSpPr>
          <p:nvPr>
            <p:ph type="title"/>
          </p:nvPr>
        </p:nvSpPr>
        <p:spPr>
          <a:xfrm>
            <a:off x="886754" y="489683"/>
            <a:ext cx="11109600" cy="387798"/>
          </a:xfrm>
        </p:spPr>
        <p:txBody>
          <a:bodyPr/>
          <a:lstStyle/>
          <a:p>
            <a:pPr eaLnBrk="1" hangingPunct="1"/>
            <a:r>
              <a:rPr lang="en-US" sz="2800" dirty="0">
                <a:latin typeface="Arial" charset="0"/>
                <a:ea typeface="ＭＳ Ｐゴシック"/>
                <a:cs typeface="ＭＳ Ｐゴシック"/>
              </a:rPr>
              <a:t>Close Approximation of </a:t>
            </a:r>
            <a:r>
              <a:rPr lang="en-US" sz="2800" dirty="0" err="1">
                <a:latin typeface="Arial" charset="0"/>
                <a:ea typeface="ＭＳ Ｐゴシック"/>
                <a:cs typeface="ＭＳ Ｐゴシック"/>
              </a:rPr>
              <a:t>SE</a:t>
            </a:r>
            <a:r>
              <a:rPr lang="en-US" sz="2800" baseline="-25000" dirty="0" err="1">
                <a:latin typeface="Arial" charset="0"/>
                <a:ea typeface="ＭＳ Ｐゴシック"/>
                <a:cs typeface="ＭＳ Ｐゴシック"/>
              </a:rPr>
              <a:t>c</a:t>
            </a:r>
            <a:endParaRPr lang="en-US" sz="2800" baseline="-25000" dirty="0">
              <a:latin typeface="Arial" charset="0"/>
              <a:ea typeface="ＭＳ Ｐゴシック"/>
              <a:cs typeface="ＭＳ Ｐゴシック"/>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8330176">
            <a:off x="6510481" y="2845250"/>
            <a:ext cx="2781300" cy="3724275"/>
          </a:xfrm>
          <a:prstGeom prst="rect">
            <a:avLst/>
          </a:prstGeom>
        </p:spPr>
      </p:pic>
      <p:cxnSp>
        <p:nvCxnSpPr>
          <p:cNvPr id="4" name="Straight Arrow Connector 3"/>
          <p:cNvCxnSpPr/>
          <p:nvPr/>
        </p:nvCxnSpPr>
        <p:spPr>
          <a:xfrm>
            <a:off x="7810950" y="2578551"/>
            <a:ext cx="323850" cy="381000"/>
          </a:xfrm>
          <a:prstGeom prst="straightConnector1">
            <a:avLst/>
          </a:prstGeom>
          <a:ln w="60325">
            <a:solidFill>
              <a:srgbClr val="0000FF"/>
            </a:solidFill>
            <a:tailEnd type="stealth" w="med" len="lg"/>
          </a:ln>
          <a:effectLst/>
        </p:spPr>
        <p:style>
          <a:lnRef idx="2">
            <a:schemeClr val="accent1"/>
          </a:lnRef>
          <a:fillRef idx="0">
            <a:schemeClr val="accent1"/>
          </a:fillRef>
          <a:effectRef idx="1">
            <a:schemeClr val="accent1"/>
          </a:effectRef>
          <a:fontRef idx="minor">
            <a:schemeClr val="tx1"/>
          </a:fontRef>
        </p:style>
      </p:cxnSp>
      <p:sp>
        <p:nvSpPr>
          <p:cNvPr id="7" name="Freeform 6"/>
          <p:cNvSpPr/>
          <p:nvPr/>
        </p:nvSpPr>
        <p:spPr>
          <a:xfrm rot="20278380">
            <a:off x="7423504" y="4316866"/>
            <a:ext cx="1396428" cy="409575"/>
          </a:xfrm>
          <a:custGeom>
            <a:avLst/>
            <a:gdLst>
              <a:gd name="connsiteX0" fmla="*/ 2876550 w 2876550"/>
              <a:gd name="connsiteY0" fmla="*/ 342900 h 561975"/>
              <a:gd name="connsiteX1" fmla="*/ 2562225 w 2876550"/>
              <a:gd name="connsiteY1" fmla="*/ 190500 h 561975"/>
              <a:gd name="connsiteX2" fmla="*/ 2181225 w 2876550"/>
              <a:gd name="connsiteY2" fmla="*/ 66675 h 561975"/>
              <a:gd name="connsiteX3" fmla="*/ 1733550 w 2876550"/>
              <a:gd name="connsiteY3" fmla="*/ 0 h 561975"/>
              <a:gd name="connsiteX4" fmla="*/ 1295400 w 2876550"/>
              <a:gd name="connsiteY4" fmla="*/ 9525 h 561975"/>
              <a:gd name="connsiteX5" fmla="*/ 885825 w 2876550"/>
              <a:gd name="connsiteY5" fmla="*/ 95250 h 561975"/>
              <a:gd name="connsiteX6" fmla="*/ 400050 w 2876550"/>
              <a:gd name="connsiteY6" fmla="*/ 285750 h 561975"/>
              <a:gd name="connsiteX7" fmla="*/ 0 w 2876550"/>
              <a:gd name="connsiteY7" fmla="*/ 561975 h 561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76550" h="561975">
                <a:moveTo>
                  <a:pt x="2876550" y="342900"/>
                </a:moveTo>
                <a:cubicBezTo>
                  <a:pt x="2777331" y="289719"/>
                  <a:pt x="2678113" y="236538"/>
                  <a:pt x="2562225" y="190500"/>
                </a:cubicBezTo>
                <a:cubicBezTo>
                  <a:pt x="2446337" y="144462"/>
                  <a:pt x="2319338" y="98425"/>
                  <a:pt x="2181225" y="66675"/>
                </a:cubicBezTo>
                <a:cubicBezTo>
                  <a:pt x="2043112" y="34925"/>
                  <a:pt x="1881187" y="9525"/>
                  <a:pt x="1733550" y="0"/>
                </a:cubicBezTo>
                <a:cubicBezTo>
                  <a:pt x="1585913" y="-9525"/>
                  <a:pt x="1436687" y="-6350"/>
                  <a:pt x="1295400" y="9525"/>
                </a:cubicBezTo>
                <a:cubicBezTo>
                  <a:pt x="1154113" y="25400"/>
                  <a:pt x="1035050" y="49213"/>
                  <a:pt x="885825" y="95250"/>
                </a:cubicBezTo>
                <a:cubicBezTo>
                  <a:pt x="736600" y="141287"/>
                  <a:pt x="547688" y="207962"/>
                  <a:pt x="400050" y="285750"/>
                </a:cubicBezTo>
                <a:cubicBezTo>
                  <a:pt x="252412" y="363538"/>
                  <a:pt x="126206" y="462756"/>
                  <a:pt x="0" y="561975"/>
                </a:cubicBezTo>
              </a:path>
            </a:pathLst>
          </a:custGeom>
          <a:noFill/>
          <a:ln w="69850">
            <a:solidFill>
              <a:srgbClr val="0000FF"/>
            </a:solidFill>
            <a:tailEnd type="stealth" w="med"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p>
        </p:txBody>
      </p:sp>
      <p:cxnSp>
        <p:nvCxnSpPr>
          <p:cNvPr id="9" name="Straight Connector 8"/>
          <p:cNvCxnSpPr/>
          <p:nvPr/>
        </p:nvCxnSpPr>
        <p:spPr>
          <a:xfrm flipV="1">
            <a:off x="8525019" y="3898502"/>
            <a:ext cx="314633" cy="1466850"/>
          </a:xfrm>
          <a:prstGeom prst="line">
            <a:avLst/>
          </a:prstGeom>
          <a:ln>
            <a:solidFill>
              <a:srgbClr val="0000FF"/>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flipV="1">
            <a:off x="7277244" y="4860528"/>
            <a:ext cx="1247775" cy="504825"/>
          </a:xfrm>
          <a:prstGeom prst="line">
            <a:avLst/>
          </a:prstGeom>
          <a:ln>
            <a:solidFill>
              <a:srgbClr val="0000FF"/>
            </a:solidFill>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flipV="1">
            <a:off x="7201352" y="2254701"/>
            <a:ext cx="981075" cy="800100"/>
          </a:xfrm>
          <a:prstGeom prst="line">
            <a:avLst/>
          </a:prstGeom>
          <a:ln>
            <a:solidFill>
              <a:srgbClr val="0000FF"/>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flipV="1">
            <a:off x="7572827" y="2559501"/>
            <a:ext cx="981075" cy="800100"/>
          </a:xfrm>
          <a:prstGeom prst="line">
            <a:avLst/>
          </a:prstGeom>
          <a:ln>
            <a:solidFill>
              <a:srgbClr val="0000FF"/>
            </a:solidFill>
          </a:ln>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a:off x="666797" y="1902281"/>
            <a:ext cx="8764798" cy="338554"/>
          </a:xfrm>
          <a:prstGeom prst="rect">
            <a:avLst/>
          </a:prstGeom>
          <a:noFill/>
        </p:spPr>
        <p:txBody>
          <a:bodyPr wrap="square" rtlCol="0">
            <a:spAutoFit/>
          </a:bodyPr>
          <a:lstStyle/>
          <a:p>
            <a:pPr marL="285750" indent="-285750">
              <a:buFont typeface="Arial" panose="020B0604020202020204" pitchFamily="34" charset="0"/>
              <a:buChar char="•"/>
            </a:pPr>
            <a:r>
              <a:rPr lang="en-US" sz="1600" dirty="0"/>
              <a:t>It is easy to show that the second term in eqn. 1 is much larger than the first.  </a:t>
            </a:r>
          </a:p>
        </p:txBody>
      </p:sp>
      <mc:AlternateContent xmlns:mc="http://schemas.openxmlformats.org/markup-compatibility/2006" xmlns:a14="http://schemas.microsoft.com/office/drawing/2010/main">
        <mc:Choice Requires="a14">
          <p:sp>
            <p:nvSpPr>
              <p:cNvPr id="17" name="Rectangle 16"/>
              <p:cNvSpPr/>
              <p:nvPr/>
            </p:nvSpPr>
            <p:spPr>
              <a:xfrm>
                <a:off x="666797" y="2250457"/>
                <a:ext cx="2599301" cy="55496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600">
                          <a:solidFill>
                            <a:srgbClr val="0000FF"/>
                          </a:solidFill>
                          <a:latin typeface="Cambria Math"/>
                        </a:rPr>
                        <m:t>2.    </m:t>
                      </m:r>
                      <m:f>
                        <m:fPr>
                          <m:ctrlPr>
                            <a:rPr lang="en-US" sz="1600" i="1">
                              <a:solidFill>
                                <a:srgbClr val="0000FF"/>
                              </a:solidFill>
                              <a:latin typeface="Cambria Math" panose="02040503050406030204" pitchFamily="18" charset="0"/>
                            </a:rPr>
                          </m:ctrlPr>
                        </m:fPr>
                        <m:num>
                          <m:r>
                            <m:rPr>
                              <m:sty m:val="p"/>
                            </m:rPr>
                            <a:rPr lang="en-US" sz="1600">
                              <a:solidFill>
                                <a:srgbClr val="0000FF"/>
                              </a:solidFill>
                              <a:latin typeface="Cambria Math"/>
                            </a:rPr>
                            <m:t>W</m:t>
                          </m:r>
                          <m:r>
                            <m:rPr>
                              <m:sty m:val="p"/>
                            </m:rPr>
                            <a:rPr lang="en-AU" sz="1600">
                              <a:solidFill>
                                <a:srgbClr val="0000FF"/>
                              </a:solidFill>
                              <a:latin typeface="Cambria Math" panose="02040503050406030204" pitchFamily="18" charset="0"/>
                            </a:rPr>
                            <m:t>OB</m:t>
                          </m:r>
                        </m:num>
                        <m:den>
                          <m:r>
                            <m:rPr>
                              <m:sty m:val="p"/>
                            </m:rPr>
                            <a:rPr lang="en-US" sz="1600">
                              <a:solidFill>
                                <a:srgbClr val="0000FF"/>
                              </a:solidFill>
                              <a:latin typeface="Cambria Math"/>
                            </a:rPr>
                            <m:t>A</m:t>
                          </m:r>
                        </m:den>
                      </m:f>
                      <m:r>
                        <a:rPr lang="en-US" sz="1600">
                          <a:solidFill>
                            <a:srgbClr val="0000FF"/>
                          </a:solidFill>
                          <a:latin typeface="Cambria Math"/>
                        </a:rPr>
                        <m:t>≪</m:t>
                      </m:r>
                      <m:f>
                        <m:fPr>
                          <m:ctrlPr>
                            <a:rPr lang="en-US" sz="1600" i="1">
                              <a:solidFill>
                                <a:srgbClr val="0000FF"/>
                              </a:solidFill>
                              <a:latin typeface="Cambria Math" panose="02040503050406030204" pitchFamily="18" charset="0"/>
                            </a:rPr>
                          </m:ctrlPr>
                        </m:fPr>
                        <m:num>
                          <m:r>
                            <a:rPr lang="en-US" sz="1600">
                              <a:solidFill>
                                <a:srgbClr val="0000FF"/>
                              </a:solidFill>
                              <a:latin typeface="Cambria Math"/>
                            </a:rPr>
                            <m:t>480</m:t>
                          </m:r>
                          <m:r>
                            <m:rPr>
                              <m:sty m:val="p"/>
                            </m:rPr>
                            <a:rPr lang="en-US" sz="1600">
                              <a:solidFill>
                                <a:srgbClr val="0000FF"/>
                              </a:solidFill>
                              <a:latin typeface="Cambria Math"/>
                            </a:rPr>
                            <m:t>TQ</m:t>
                          </m:r>
                          <m:r>
                            <a:rPr lang="en-AU" sz="1600">
                              <a:solidFill>
                                <a:srgbClr val="0000FF"/>
                              </a:solidFill>
                              <a:latin typeface="Cambria Math" panose="02040503050406030204" pitchFamily="18" charset="0"/>
                            </a:rPr>
                            <m:t> ∗ </m:t>
                          </m:r>
                          <m:r>
                            <m:rPr>
                              <m:sty m:val="p"/>
                            </m:rPr>
                            <a:rPr lang="en-AU" sz="1600">
                              <a:solidFill>
                                <a:srgbClr val="0000FF"/>
                              </a:solidFill>
                              <a:latin typeface="Cambria Math" panose="02040503050406030204" pitchFamily="18" charset="0"/>
                            </a:rPr>
                            <m:t>RPM</m:t>
                          </m:r>
                        </m:num>
                        <m:den>
                          <m:sSup>
                            <m:sSupPr>
                              <m:ctrlPr>
                                <a:rPr lang="en-US" sz="1600" i="1">
                                  <a:solidFill>
                                    <a:srgbClr val="0000FF"/>
                                  </a:solidFill>
                                  <a:latin typeface="Cambria Math" panose="02040503050406030204" pitchFamily="18" charset="0"/>
                                </a:rPr>
                              </m:ctrlPr>
                            </m:sSupPr>
                            <m:e>
                              <m:r>
                                <m:rPr>
                                  <m:sty m:val="p"/>
                                </m:rPr>
                                <a:rPr lang="en-US" sz="1600">
                                  <a:solidFill>
                                    <a:srgbClr val="0000FF"/>
                                  </a:solidFill>
                                  <a:latin typeface="Cambria Math"/>
                                </a:rPr>
                                <m:t>D</m:t>
                              </m:r>
                            </m:e>
                            <m:sup>
                              <m:r>
                                <a:rPr lang="en-US" sz="1600">
                                  <a:solidFill>
                                    <a:srgbClr val="0000FF"/>
                                  </a:solidFill>
                                  <a:latin typeface="Cambria Math"/>
                                </a:rPr>
                                <m:t>2</m:t>
                              </m:r>
                            </m:sup>
                          </m:sSup>
                          <m:r>
                            <a:rPr lang="en-AU" sz="1600">
                              <a:solidFill>
                                <a:srgbClr val="0000FF"/>
                              </a:solidFill>
                              <a:latin typeface="Cambria Math" panose="02040503050406030204" pitchFamily="18" charset="0"/>
                            </a:rPr>
                            <m:t> ∗ </m:t>
                          </m:r>
                          <m:r>
                            <m:rPr>
                              <m:sty m:val="p"/>
                            </m:rPr>
                            <a:rPr lang="en-US" sz="1600">
                              <a:solidFill>
                                <a:srgbClr val="0000FF"/>
                              </a:solidFill>
                              <a:latin typeface="Cambria Math"/>
                            </a:rPr>
                            <m:t>R</m:t>
                          </m:r>
                          <m:r>
                            <m:rPr>
                              <m:sty m:val="p"/>
                            </m:rPr>
                            <a:rPr lang="en-AU" sz="1600">
                              <a:solidFill>
                                <a:srgbClr val="0000FF"/>
                              </a:solidFill>
                              <a:latin typeface="Cambria Math" panose="02040503050406030204" pitchFamily="18" charset="0"/>
                            </a:rPr>
                            <m:t>OP</m:t>
                          </m:r>
                        </m:den>
                      </m:f>
                    </m:oMath>
                  </m:oMathPara>
                </a14:m>
                <a:endParaRPr lang="en-US" sz="1600" dirty="0">
                  <a:solidFill>
                    <a:srgbClr val="0000FF"/>
                  </a:solidFill>
                </a:endParaRPr>
              </a:p>
            </p:txBody>
          </p:sp>
        </mc:Choice>
        <mc:Fallback xmlns="">
          <p:sp>
            <p:nvSpPr>
              <p:cNvPr id="17" name="Rectangle 16"/>
              <p:cNvSpPr>
                <a:spLocks noRot="1" noChangeAspect="1" noMove="1" noResize="1" noEditPoints="1" noAdjustHandles="1" noChangeArrowheads="1" noChangeShapeType="1" noTextEdit="1"/>
              </p:cNvSpPr>
              <p:nvPr/>
            </p:nvSpPr>
            <p:spPr>
              <a:xfrm>
                <a:off x="666797" y="2250457"/>
                <a:ext cx="2599301" cy="554960"/>
              </a:xfrm>
              <a:prstGeom prst="rect">
                <a:avLst/>
              </a:prstGeom>
              <a:blipFill>
                <a:blip r:embed="rId4"/>
                <a:stretch>
                  <a:fillRect/>
                </a:stretch>
              </a:blipFill>
            </p:spPr>
            <p:txBody>
              <a:bodyPr/>
              <a:lstStyle/>
              <a:p>
                <a:r>
                  <a:rPr lang="en-US">
                    <a:noFill/>
                  </a:rPr>
                  <a:t> </a:t>
                </a:r>
              </a:p>
            </p:txBody>
          </p:sp>
        </mc:Fallback>
      </mc:AlternateContent>
      <p:sp>
        <p:nvSpPr>
          <p:cNvPr id="21" name="TextBox 20"/>
          <p:cNvSpPr txBox="1"/>
          <p:nvPr/>
        </p:nvSpPr>
        <p:spPr>
          <a:xfrm>
            <a:off x="8029872" y="2254702"/>
            <a:ext cx="733425" cy="338554"/>
          </a:xfrm>
          <a:prstGeom prst="rect">
            <a:avLst/>
          </a:prstGeom>
          <a:noFill/>
        </p:spPr>
        <p:txBody>
          <a:bodyPr wrap="square" rtlCol="0">
            <a:spAutoFit/>
          </a:bodyPr>
          <a:lstStyle/>
          <a:p>
            <a:r>
              <a:rPr lang="en-US" sz="1600" b="1" dirty="0">
                <a:solidFill>
                  <a:srgbClr val="0000FF"/>
                </a:solidFill>
              </a:rPr>
              <a:t>W</a:t>
            </a:r>
          </a:p>
        </p:txBody>
      </p:sp>
      <p:sp>
        <p:nvSpPr>
          <p:cNvPr id="23" name="TextBox 22"/>
          <p:cNvSpPr txBox="1"/>
          <p:nvPr/>
        </p:nvSpPr>
        <p:spPr>
          <a:xfrm>
            <a:off x="7886844" y="4382045"/>
            <a:ext cx="733425" cy="338554"/>
          </a:xfrm>
          <a:prstGeom prst="rect">
            <a:avLst/>
          </a:prstGeom>
          <a:noFill/>
        </p:spPr>
        <p:txBody>
          <a:bodyPr wrap="square" rtlCol="0">
            <a:spAutoFit/>
          </a:bodyPr>
          <a:lstStyle/>
          <a:p>
            <a:r>
              <a:rPr lang="en-US" sz="1600" b="1" dirty="0">
                <a:solidFill>
                  <a:srgbClr val="0000FF"/>
                </a:solidFill>
              </a:rPr>
              <a:t>T</a:t>
            </a:r>
          </a:p>
        </p:txBody>
      </p:sp>
      <p:sp>
        <p:nvSpPr>
          <p:cNvPr id="25" name="TextBox 24"/>
          <p:cNvSpPr txBox="1"/>
          <p:nvPr/>
        </p:nvSpPr>
        <p:spPr>
          <a:xfrm>
            <a:off x="765631" y="3054802"/>
            <a:ext cx="5109207" cy="338554"/>
          </a:xfrm>
          <a:prstGeom prst="rect">
            <a:avLst/>
          </a:prstGeom>
          <a:noFill/>
        </p:spPr>
        <p:txBody>
          <a:bodyPr wrap="square" rtlCol="0">
            <a:spAutoFit/>
          </a:bodyPr>
          <a:lstStyle/>
          <a:p>
            <a:pPr marL="285750" indent="-285750">
              <a:buFont typeface="Arial" panose="020B0604020202020204" pitchFamily="34" charset="0"/>
              <a:buChar char="•"/>
            </a:pPr>
            <a:r>
              <a:rPr lang="en-US" sz="1600" dirty="0"/>
              <a:t>So, we can write:</a:t>
            </a:r>
          </a:p>
        </p:txBody>
      </p:sp>
      <mc:AlternateContent xmlns:mc="http://schemas.openxmlformats.org/markup-compatibility/2006" xmlns:a14="http://schemas.microsoft.com/office/drawing/2010/main">
        <mc:Choice Requires="a14">
          <p:sp>
            <p:nvSpPr>
              <p:cNvPr id="3" name="Rectangle 2"/>
              <p:cNvSpPr/>
              <p:nvPr/>
            </p:nvSpPr>
            <p:spPr>
              <a:xfrm>
                <a:off x="641877" y="3466310"/>
                <a:ext cx="2593402" cy="55496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600">
                          <a:solidFill>
                            <a:srgbClr val="0000FF"/>
                          </a:solidFill>
                          <a:latin typeface="Cambria Math"/>
                        </a:rPr>
                        <m:t>3.   </m:t>
                      </m:r>
                      <m:r>
                        <m:rPr>
                          <m:sty m:val="p"/>
                        </m:rPr>
                        <a:rPr lang="en-AU" sz="1600">
                          <a:solidFill>
                            <a:srgbClr val="0000FF"/>
                          </a:solidFill>
                          <a:latin typeface="Cambria Math" panose="02040503050406030204" pitchFamily="18" charset="0"/>
                        </a:rPr>
                        <m:t>M</m:t>
                      </m:r>
                      <m:r>
                        <m:rPr>
                          <m:sty m:val="p"/>
                        </m:rPr>
                        <a:rPr lang="en-US" sz="1600">
                          <a:solidFill>
                            <a:srgbClr val="0000FF"/>
                          </a:solidFill>
                          <a:latin typeface="Cambria Math"/>
                        </a:rPr>
                        <m:t>S</m:t>
                      </m:r>
                      <m:sSub>
                        <m:sSubPr>
                          <m:ctrlPr>
                            <a:rPr lang="en-US" sz="1600" i="1">
                              <a:solidFill>
                                <a:srgbClr val="0000FF"/>
                              </a:solidFill>
                              <a:latin typeface="Cambria Math" panose="02040503050406030204" pitchFamily="18" charset="0"/>
                            </a:rPr>
                          </m:ctrlPr>
                        </m:sSubPr>
                        <m:e>
                          <m:r>
                            <m:rPr>
                              <m:sty m:val="p"/>
                            </m:rPr>
                            <a:rPr lang="en-US" sz="1600">
                              <a:solidFill>
                                <a:srgbClr val="0000FF"/>
                              </a:solidFill>
                              <a:latin typeface="Cambria Math"/>
                            </a:rPr>
                            <m:t>E</m:t>
                          </m:r>
                        </m:e>
                        <m:sub>
                          <m:r>
                            <m:rPr>
                              <m:sty m:val="p"/>
                            </m:rPr>
                            <a:rPr lang="en-US" sz="1600">
                              <a:solidFill>
                                <a:srgbClr val="0000FF"/>
                              </a:solidFill>
                              <a:latin typeface="Cambria Math"/>
                            </a:rPr>
                            <m:t>c</m:t>
                          </m:r>
                        </m:sub>
                      </m:sSub>
                      <m:r>
                        <a:rPr lang="en-US" sz="1600">
                          <a:solidFill>
                            <a:srgbClr val="0000FF"/>
                          </a:solidFill>
                          <a:latin typeface="Cambria Math"/>
                        </a:rPr>
                        <m:t>≅</m:t>
                      </m:r>
                      <m:f>
                        <m:fPr>
                          <m:ctrlPr>
                            <a:rPr lang="en-US" sz="1600" i="1">
                              <a:solidFill>
                                <a:srgbClr val="0000FF"/>
                              </a:solidFill>
                              <a:latin typeface="Cambria Math" panose="02040503050406030204" pitchFamily="18" charset="0"/>
                            </a:rPr>
                          </m:ctrlPr>
                        </m:fPr>
                        <m:num>
                          <m:r>
                            <a:rPr lang="en-US" sz="1600">
                              <a:solidFill>
                                <a:srgbClr val="0000FF"/>
                              </a:solidFill>
                              <a:latin typeface="Cambria Math"/>
                            </a:rPr>
                            <m:t>480</m:t>
                          </m:r>
                          <m:r>
                            <m:rPr>
                              <m:sty m:val="p"/>
                            </m:rPr>
                            <a:rPr lang="en-US" sz="1600">
                              <a:solidFill>
                                <a:srgbClr val="0000FF"/>
                              </a:solidFill>
                              <a:latin typeface="Cambria Math"/>
                            </a:rPr>
                            <m:t>TQ</m:t>
                          </m:r>
                          <m:r>
                            <a:rPr lang="en-AU" sz="1600">
                              <a:solidFill>
                                <a:srgbClr val="0000FF"/>
                              </a:solidFill>
                              <a:latin typeface="Cambria Math" panose="02040503050406030204" pitchFamily="18" charset="0"/>
                            </a:rPr>
                            <m:t> ∗ </m:t>
                          </m:r>
                          <m:r>
                            <m:rPr>
                              <m:sty m:val="p"/>
                            </m:rPr>
                            <a:rPr lang="en-AU" sz="1600">
                              <a:solidFill>
                                <a:srgbClr val="0000FF"/>
                              </a:solidFill>
                              <a:latin typeface="Cambria Math" panose="02040503050406030204" pitchFamily="18" charset="0"/>
                            </a:rPr>
                            <m:t>RPM</m:t>
                          </m:r>
                          <m:r>
                            <a:rPr lang="en-US" sz="1600">
                              <a:solidFill>
                                <a:srgbClr val="0000FF"/>
                              </a:solidFill>
                              <a:latin typeface="Cambria Math"/>
                            </a:rPr>
                            <m:t> </m:t>
                          </m:r>
                        </m:num>
                        <m:den>
                          <m:sSup>
                            <m:sSupPr>
                              <m:ctrlPr>
                                <a:rPr lang="en-US" sz="1600" i="1">
                                  <a:solidFill>
                                    <a:srgbClr val="0000FF"/>
                                  </a:solidFill>
                                  <a:latin typeface="Cambria Math" panose="02040503050406030204" pitchFamily="18" charset="0"/>
                                </a:rPr>
                              </m:ctrlPr>
                            </m:sSupPr>
                            <m:e>
                              <m:r>
                                <m:rPr>
                                  <m:sty m:val="p"/>
                                </m:rPr>
                                <a:rPr lang="en-US" sz="1600">
                                  <a:solidFill>
                                    <a:srgbClr val="0000FF"/>
                                  </a:solidFill>
                                  <a:latin typeface="Cambria Math"/>
                                </a:rPr>
                                <m:t>D</m:t>
                              </m:r>
                            </m:e>
                            <m:sup>
                              <m:r>
                                <a:rPr lang="en-US" sz="1600">
                                  <a:solidFill>
                                    <a:srgbClr val="0000FF"/>
                                  </a:solidFill>
                                  <a:latin typeface="Cambria Math"/>
                                </a:rPr>
                                <m:t>2</m:t>
                              </m:r>
                            </m:sup>
                          </m:sSup>
                          <m:r>
                            <a:rPr lang="en-AU" sz="1600">
                              <a:solidFill>
                                <a:srgbClr val="0000FF"/>
                              </a:solidFill>
                              <a:latin typeface="Cambria Math" panose="02040503050406030204" pitchFamily="18" charset="0"/>
                            </a:rPr>
                            <m:t> ∗ </m:t>
                          </m:r>
                          <m:r>
                            <m:rPr>
                              <m:sty m:val="p"/>
                            </m:rPr>
                            <a:rPr lang="en-US" sz="1600">
                              <a:solidFill>
                                <a:srgbClr val="0000FF"/>
                              </a:solidFill>
                              <a:latin typeface="Cambria Math"/>
                            </a:rPr>
                            <m:t>R</m:t>
                          </m:r>
                          <m:r>
                            <m:rPr>
                              <m:sty m:val="p"/>
                            </m:rPr>
                            <a:rPr lang="en-AU" sz="1600">
                              <a:solidFill>
                                <a:srgbClr val="0000FF"/>
                              </a:solidFill>
                              <a:latin typeface="Cambria Math" panose="02040503050406030204" pitchFamily="18" charset="0"/>
                            </a:rPr>
                            <m:t>OP</m:t>
                          </m:r>
                          <m:r>
                            <a:rPr lang="en-US" sz="1600">
                              <a:solidFill>
                                <a:srgbClr val="0000FF"/>
                              </a:solidFill>
                              <a:latin typeface="Cambria Math"/>
                            </a:rPr>
                            <m:t> </m:t>
                          </m:r>
                        </m:den>
                      </m:f>
                    </m:oMath>
                  </m:oMathPara>
                </a14:m>
                <a:endParaRPr lang="en-US" sz="1600" dirty="0">
                  <a:solidFill>
                    <a:srgbClr val="0000FF"/>
                  </a:solidFill>
                </a:endParaRPr>
              </a:p>
            </p:txBody>
          </p:sp>
        </mc:Choice>
        <mc:Fallback xmlns="">
          <p:sp>
            <p:nvSpPr>
              <p:cNvPr id="3" name="Rectangle 2"/>
              <p:cNvSpPr>
                <a:spLocks noRot="1" noChangeAspect="1" noMove="1" noResize="1" noEditPoints="1" noAdjustHandles="1" noChangeArrowheads="1" noChangeShapeType="1" noTextEdit="1"/>
              </p:cNvSpPr>
              <p:nvPr/>
            </p:nvSpPr>
            <p:spPr>
              <a:xfrm>
                <a:off x="641877" y="3466310"/>
                <a:ext cx="2593402" cy="554960"/>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Rectangle 26"/>
              <p:cNvSpPr/>
              <p:nvPr/>
            </p:nvSpPr>
            <p:spPr>
              <a:xfrm>
                <a:off x="641877" y="1123298"/>
                <a:ext cx="3340210" cy="55496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600">
                          <a:solidFill>
                            <a:srgbClr val="0000FF"/>
                          </a:solidFill>
                          <a:latin typeface="Cambria Math"/>
                        </a:rPr>
                        <m:t> 1.    </m:t>
                      </m:r>
                      <m:sSub>
                        <m:sSubPr>
                          <m:ctrlPr>
                            <a:rPr lang="en-US" sz="1600" i="1">
                              <a:solidFill>
                                <a:srgbClr val="0000FF"/>
                              </a:solidFill>
                              <a:latin typeface="Cambria Math" panose="02040503050406030204" pitchFamily="18" charset="0"/>
                            </a:rPr>
                          </m:ctrlPr>
                        </m:sSubPr>
                        <m:e>
                          <m:r>
                            <m:rPr>
                              <m:sty m:val="p"/>
                            </m:rPr>
                            <a:rPr lang="en-AU" sz="1600">
                              <a:solidFill>
                                <a:srgbClr val="0000FF"/>
                              </a:solidFill>
                              <a:latin typeface="Cambria Math" panose="02040503050406030204" pitchFamily="18" charset="0"/>
                            </a:rPr>
                            <m:t>M</m:t>
                          </m:r>
                          <m:r>
                            <m:rPr>
                              <m:sty m:val="p"/>
                            </m:rPr>
                            <a:rPr lang="en-US" sz="1600">
                              <a:solidFill>
                                <a:srgbClr val="0000FF"/>
                              </a:solidFill>
                              <a:latin typeface="Cambria Math"/>
                            </a:rPr>
                            <m:t>SE</m:t>
                          </m:r>
                        </m:e>
                        <m:sub>
                          <m:r>
                            <m:rPr>
                              <m:sty m:val="p"/>
                            </m:rPr>
                            <a:rPr lang="en-US" sz="1600">
                              <a:solidFill>
                                <a:srgbClr val="0000FF"/>
                              </a:solidFill>
                              <a:latin typeface="Cambria Math"/>
                            </a:rPr>
                            <m:t>c</m:t>
                          </m:r>
                        </m:sub>
                      </m:sSub>
                      <m:r>
                        <a:rPr lang="en-US" sz="1600">
                          <a:solidFill>
                            <a:srgbClr val="0000FF"/>
                          </a:solidFill>
                          <a:latin typeface="Cambria Math"/>
                        </a:rPr>
                        <m:t>=</m:t>
                      </m:r>
                      <m:f>
                        <m:fPr>
                          <m:ctrlPr>
                            <a:rPr lang="en-US" sz="1600" i="1">
                              <a:solidFill>
                                <a:srgbClr val="0000FF"/>
                              </a:solidFill>
                              <a:latin typeface="Cambria Math" panose="02040503050406030204" pitchFamily="18" charset="0"/>
                            </a:rPr>
                          </m:ctrlPr>
                        </m:fPr>
                        <m:num>
                          <m:r>
                            <m:rPr>
                              <m:sty m:val="p"/>
                            </m:rPr>
                            <a:rPr lang="en-US" sz="1600">
                              <a:solidFill>
                                <a:srgbClr val="0000FF"/>
                              </a:solidFill>
                              <a:latin typeface="Cambria Math"/>
                            </a:rPr>
                            <m:t>W</m:t>
                          </m:r>
                          <m:r>
                            <m:rPr>
                              <m:sty m:val="p"/>
                            </m:rPr>
                            <a:rPr lang="en-AU" sz="1600">
                              <a:solidFill>
                                <a:srgbClr val="0000FF"/>
                              </a:solidFill>
                              <a:latin typeface="Cambria Math" panose="02040503050406030204" pitchFamily="18" charset="0"/>
                            </a:rPr>
                            <m:t>OB</m:t>
                          </m:r>
                        </m:num>
                        <m:den>
                          <m:r>
                            <m:rPr>
                              <m:sty m:val="p"/>
                            </m:rPr>
                            <a:rPr lang="en-US" sz="1600">
                              <a:solidFill>
                                <a:srgbClr val="0000FF"/>
                              </a:solidFill>
                              <a:latin typeface="Cambria Math"/>
                            </a:rPr>
                            <m:t>A</m:t>
                          </m:r>
                        </m:den>
                      </m:f>
                      <m:r>
                        <a:rPr lang="en-US" sz="1600">
                          <a:solidFill>
                            <a:srgbClr val="0000FF"/>
                          </a:solidFill>
                          <a:latin typeface="Cambria Math"/>
                        </a:rPr>
                        <m:t>+</m:t>
                      </m:r>
                      <m:f>
                        <m:fPr>
                          <m:ctrlPr>
                            <a:rPr lang="en-US" sz="1600" i="1">
                              <a:solidFill>
                                <a:srgbClr val="0000FF"/>
                              </a:solidFill>
                              <a:latin typeface="Cambria Math" panose="02040503050406030204" pitchFamily="18" charset="0"/>
                            </a:rPr>
                          </m:ctrlPr>
                        </m:fPr>
                        <m:num>
                          <m:r>
                            <a:rPr lang="en-US" sz="1600">
                              <a:solidFill>
                                <a:srgbClr val="0000FF"/>
                              </a:solidFill>
                              <a:latin typeface="Cambria Math"/>
                            </a:rPr>
                            <m:t>480</m:t>
                          </m:r>
                          <m:r>
                            <m:rPr>
                              <m:sty m:val="p"/>
                            </m:rPr>
                            <a:rPr lang="en-US" sz="1600">
                              <a:solidFill>
                                <a:srgbClr val="0000FF"/>
                              </a:solidFill>
                              <a:latin typeface="Cambria Math"/>
                            </a:rPr>
                            <m:t>TQ</m:t>
                          </m:r>
                          <m:r>
                            <a:rPr lang="en-AU" sz="1600">
                              <a:solidFill>
                                <a:srgbClr val="0000FF"/>
                              </a:solidFill>
                              <a:latin typeface="Cambria Math" panose="02040503050406030204" pitchFamily="18" charset="0"/>
                            </a:rPr>
                            <m:t> ∗ </m:t>
                          </m:r>
                          <m:r>
                            <m:rPr>
                              <m:sty m:val="p"/>
                            </m:rPr>
                            <a:rPr lang="en-AU" sz="1600">
                              <a:solidFill>
                                <a:srgbClr val="0000FF"/>
                              </a:solidFill>
                              <a:latin typeface="Cambria Math" panose="02040503050406030204" pitchFamily="18" charset="0"/>
                            </a:rPr>
                            <m:t>RPM</m:t>
                          </m:r>
                        </m:num>
                        <m:den>
                          <m:sSup>
                            <m:sSupPr>
                              <m:ctrlPr>
                                <a:rPr lang="en-US" sz="1600" i="1">
                                  <a:solidFill>
                                    <a:srgbClr val="0000FF"/>
                                  </a:solidFill>
                                  <a:latin typeface="Cambria Math" panose="02040503050406030204" pitchFamily="18" charset="0"/>
                                </a:rPr>
                              </m:ctrlPr>
                            </m:sSupPr>
                            <m:e>
                              <m:r>
                                <m:rPr>
                                  <m:sty m:val="p"/>
                                </m:rPr>
                                <a:rPr lang="en-US" sz="1600">
                                  <a:solidFill>
                                    <a:srgbClr val="0000FF"/>
                                  </a:solidFill>
                                  <a:latin typeface="Cambria Math"/>
                                </a:rPr>
                                <m:t>D</m:t>
                              </m:r>
                            </m:e>
                            <m:sup>
                              <m:r>
                                <a:rPr lang="en-US" sz="1600">
                                  <a:solidFill>
                                    <a:srgbClr val="0000FF"/>
                                  </a:solidFill>
                                  <a:latin typeface="Cambria Math"/>
                                </a:rPr>
                                <m:t>2</m:t>
                              </m:r>
                            </m:sup>
                          </m:sSup>
                          <m:r>
                            <a:rPr lang="en-AU" sz="1600">
                              <a:solidFill>
                                <a:srgbClr val="0000FF"/>
                              </a:solidFill>
                              <a:latin typeface="Cambria Math" panose="02040503050406030204" pitchFamily="18" charset="0"/>
                            </a:rPr>
                            <m:t> ∗ </m:t>
                          </m:r>
                          <m:r>
                            <m:rPr>
                              <m:sty m:val="p"/>
                            </m:rPr>
                            <a:rPr lang="en-US" sz="1600">
                              <a:solidFill>
                                <a:srgbClr val="0000FF"/>
                              </a:solidFill>
                              <a:latin typeface="Cambria Math"/>
                            </a:rPr>
                            <m:t>R</m:t>
                          </m:r>
                          <m:r>
                            <m:rPr>
                              <m:sty m:val="p"/>
                            </m:rPr>
                            <a:rPr lang="en-AU" sz="1600">
                              <a:solidFill>
                                <a:srgbClr val="0000FF"/>
                              </a:solidFill>
                              <a:latin typeface="Cambria Math" panose="02040503050406030204" pitchFamily="18" charset="0"/>
                            </a:rPr>
                            <m:t>OP</m:t>
                          </m:r>
                        </m:den>
                      </m:f>
                    </m:oMath>
                  </m:oMathPara>
                </a14:m>
                <a:endParaRPr lang="en-US" sz="1600" dirty="0">
                  <a:solidFill>
                    <a:srgbClr val="0000FF"/>
                  </a:solidFill>
                  <a:latin typeface="Bookshelf Symbol 7" panose="05010101010101010101" pitchFamily="2" charset="2"/>
                  <a:cs typeface="Arial" panose="020B0604020202020204" pitchFamily="34" charset="0"/>
                </a:endParaRPr>
              </a:p>
            </p:txBody>
          </p:sp>
        </mc:Choice>
        <mc:Fallback xmlns="">
          <p:sp>
            <p:nvSpPr>
              <p:cNvPr id="27" name="Rectangle 26"/>
              <p:cNvSpPr>
                <a:spLocks noRot="1" noChangeAspect="1" noMove="1" noResize="1" noEditPoints="1" noAdjustHandles="1" noChangeArrowheads="1" noChangeShapeType="1" noTextEdit="1"/>
              </p:cNvSpPr>
              <p:nvPr/>
            </p:nvSpPr>
            <p:spPr>
              <a:xfrm>
                <a:off x="641877" y="1123298"/>
                <a:ext cx="3340210" cy="554960"/>
              </a:xfrm>
              <a:prstGeom prst="rect">
                <a:avLst/>
              </a:prstGeom>
              <a:blipFill>
                <a:blip r:embed="rId6"/>
                <a:stretch>
                  <a:fillRect/>
                </a:stretch>
              </a:blipFill>
            </p:spPr>
            <p:txBody>
              <a:bodyPr/>
              <a:lstStyle/>
              <a:p>
                <a:r>
                  <a:rPr lang="en-US">
                    <a:noFill/>
                  </a:rPr>
                  <a:t> </a:t>
                </a:r>
              </a:p>
            </p:txBody>
          </p:sp>
        </mc:Fallback>
      </mc:AlternateContent>
      <p:sp>
        <p:nvSpPr>
          <p:cNvPr id="28" name="TextBox 27"/>
          <p:cNvSpPr txBox="1"/>
          <p:nvPr/>
        </p:nvSpPr>
        <p:spPr>
          <a:xfrm>
            <a:off x="666798" y="4289711"/>
            <a:ext cx="5547357" cy="584775"/>
          </a:xfrm>
          <a:prstGeom prst="rect">
            <a:avLst/>
          </a:prstGeom>
          <a:noFill/>
        </p:spPr>
        <p:txBody>
          <a:bodyPr wrap="square" rtlCol="0">
            <a:spAutoFit/>
          </a:bodyPr>
          <a:lstStyle/>
          <a:p>
            <a:pPr marL="285750" indent="-285750">
              <a:buFont typeface="Arial" panose="020B0604020202020204" pitchFamily="34" charset="0"/>
              <a:buChar char="•"/>
            </a:pPr>
            <a:r>
              <a:rPr lang="en-US" sz="1600" dirty="0"/>
              <a:t>Solving this for R, yields a simple Specific Energy based ROP model:</a:t>
            </a:r>
          </a:p>
        </p:txBody>
      </p:sp>
      <mc:AlternateContent xmlns:mc="http://schemas.openxmlformats.org/markup-compatibility/2006" xmlns:a14="http://schemas.microsoft.com/office/drawing/2010/main">
        <mc:Choice Requires="a14">
          <p:sp>
            <p:nvSpPr>
              <p:cNvPr id="5" name="Rectangle 4"/>
              <p:cNvSpPr/>
              <p:nvPr/>
            </p:nvSpPr>
            <p:spPr>
              <a:xfrm>
                <a:off x="765630" y="4910703"/>
                <a:ext cx="2411749" cy="5965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600">
                          <a:solidFill>
                            <a:srgbClr val="0000FF"/>
                          </a:solidFill>
                          <a:latin typeface="Cambria Math"/>
                        </a:rPr>
                        <m:t>4.  </m:t>
                      </m:r>
                      <m:r>
                        <m:rPr>
                          <m:sty m:val="p"/>
                        </m:rPr>
                        <a:rPr lang="en-US" sz="1600">
                          <a:solidFill>
                            <a:srgbClr val="0000FF"/>
                          </a:solidFill>
                          <a:latin typeface="Cambria Math"/>
                        </a:rPr>
                        <m:t>ROP</m:t>
                      </m:r>
                      <m:r>
                        <a:rPr lang="en-US" sz="1600">
                          <a:solidFill>
                            <a:srgbClr val="0000FF"/>
                          </a:solidFill>
                          <a:latin typeface="Cambria Math"/>
                        </a:rPr>
                        <m:t>≅</m:t>
                      </m:r>
                      <m:f>
                        <m:fPr>
                          <m:ctrlPr>
                            <a:rPr lang="en-US" sz="1600" i="1">
                              <a:solidFill>
                                <a:srgbClr val="0000FF"/>
                              </a:solidFill>
                              <a:latin typeface="Cambria Math" panose="02040503050406030204" pitchFamily="18" charset="0"/>
                            </a:rPr>
                          </m:ctrlPr>
                        </m:fPr>
                        <m:num>
                          <m:r>
                            <a:rPr lang="en-US" sz="1600">
                              <a:solidFill>
                                <a:srgbClr val="0000FF"/>
                              </a:solidFill>
                              <a:latin typeface="Cambria Math"/>
                            </a:rPr>
                            <m:t>480</m:t>
                          </m:r>
                          <m:r>
                            <m:rPr>
                              <m:sty m:val="p"/>
                            </m:rPr>
                            <a:rPr lang="en-US" sz="1600">
                              <a:solidFill>
                                <a:srgbClr val="0000FF"/>
                              </a:solidFill>
                              <a:latin typeface="Cambria Math"/>
                            </a:rPr>
                            <m:t>TQ</m:t>
                          </m:r>
                          <m:r>
                            <a:rPr lang="en-AU" sz="1600">
                              <a:solidFill>
                                <a:srgbClr val="0000FF"/>
                              </a:solidFill>
                              <a:latin typeface="Cambria Math" panose="02040503050406030204" pitchFamily="18" charset="0"/>
                            </a:rPr>
                            <m:t> ∗ </m:t>
                          </m:r>
                          <m:r>
                            <m:rPr>
                              <m:sty m:val="p"/>
                            </m:rPr>
                            <a:rPr lang="en-AU" sz="1600">
                              <a:solidFill>
                                <a:srgbClr val="0000FF"/>
                              </a:solidFill>
                              <a:latin typeface="Cambria Math" panose="02040503050406030204" pitchFamily="18" charset="0"/>
                            </a:rPr>
                            <m:t>RPM</m:t>
                          </m:r>
                        </m:num>
                        <m:den>
                          <m:r>
                            <m:rPr>
                              <m:sty m:val="p"/>
                            </m:rPr>
                            <a:rPr lang="en-AU" sz="1600">
                              <a:solidFill>
                                <a:srgbClr val="0000FF"/>
                              </a:solidFill>
                              <a:latin typeface="Cambria Math" panose="02040503050406030204" pitchFamily="18" charset="0"/>
                            </a:rPr>
                            <m:t>M</m:t>
                          </m:r>
                          <m:r>
                            <m:rPr>
                              <m:sty m:val="p"/>
                            </m:rPr>
                            <a:rPr lang="en-US" sz="1600">
                              <a:solidFill>
                                <a:srgbClr val="0000FF"/>
                              </a:solidFill>
                              <a:latin typeface="Cambria Math"/>
                            </a:rPr>
                            <m:t>S</m:t>
                          </m:r>
                          <m:sSub>
                            <m:sSubPr>
                              <m:ctrlPr>
                                <a:rPr lang="en-US" sz="1600" i="1">
                                  <a:solidFill>
                                    <a:srgbClr val="0000FF"/>
                                  </a:solidFill>
                                  <a:latin typeface="Cambria Math" panose="02040503050406030204" pitchFamily="18" charset="0"/>
                                </a:rPr>
                              </m:ctrlPr>
                            </m:sSubPr>
                            <m:e>
                              <m:r>
                                <m:rPr>
                                  <m:sty m:val="p"/>
                                </m:rPr>
                                <a:rPr lang="en-US" sz="1600">
                                  <a:solidFill>
                                    <a:srgbClr val="0000FF"/>
                                  </a:solidFill>
                                  <a:latin typeface="Cambria Math"/>
                                </a:rPr>
                                <m:t>E</m:t>
                              </m:r>
                            </m:e>
                            <m:sub>
                              <m:r>
                                <m:rPr>
                                  <m:sty m:val="p"/>
                                </m:rPr>
                                <a:rPr lang="en-US" sz="1600">
                                  <a:solidFill>
                                    <a:srgbClr val="0000FF"/>
                                  </a:solidFill>
                                  <a:latin typeface="Cambria Math"/>
                                </a:rPr>
                                <m:t>c</m:t>
                              </m:r>
                            </m:sub>
                          </m:sSub>
                          <m:r>
                            <a:rPr lang="en-US" sz="1600">
                              <a:solidFill>
                                <a:srgbClr val="0000FF"/>
                              </a:solidFill>
                              <a:latin typeface="Cambria Math"/>
                            </a:rPr>
                            <m:t> </m:t>
                          </m:r>
                          <m:r>
                            <a:rPr lang="en-AU" sz="1600">
                              <a:solidFill>
                                <a:srgbClr val="0000FF"/>
                              </a:solidFill>
                              <a:latin typeface="Cambria Math" panose="02040503050406030204" pitchFamily="18" charset="0"/>
                            </a:rPr>
                            <m:t>∗</m:t>
                          </m:r>
                          <m:sSup>
                            <m:sSupPr>
                              <m:ctrlPr>
                                <a:rPr lang="en-US" sz="1600" i="1">
                                  <a:solidFill>
                                    <a:srgbClr val="0000FF"/>
                                  </a:solidFill>
                                  <a:latin typeface="Cambria Math" panose="02040503050406030204" pitchFamily="18" charset="0"/>
                                </a:rPr>
                              </m:ctrlPr>
                            </m:sSupPr>
                            <m:e>
                              <m:r>
                                <m:rPr>
                                  <m:sty m:val="p"/>
                                </m:rPr>
                                <a:rPr lang="en-US" sz="1600">
                                  <a:solidFill>
                                    <a:srgbClr val="0000FF"/>
                                  </a:solidFill>
                                  <a:latin typeface="Cambria Math"/>
                                </a:rPr>
                                <m:t>D</m:t>
                              </m:r>
                            </m:e>
                            <m:sup>
                              <m:r>
                                <a:rPr lang="en-US" sz="1600">
                                  <a:solidFill>
                                    <a:srgbClr val="0000FF"/>
                                  </a:solidFill>
                                  <a:latin typeface="Cambria Math"/>
                                </a:rPr>
                                <m:t>2</m:t>
                              </m:r>
                            </m:sup>
                          </m:sSup>
                        </m:den>
                      </m:f>
                    </m:oMath>
                  </m:oMathPara>
                </a14:m>
                <a:endParaRPr lang="en-US" sz="1600" dirty="0">
                  <a:solidFill>
                    <a:srgbClr val="0000FF"/>
                  </a:solidFill>
                </a:endParaRPr>
              </a:p>
            </p:txBody>
          </p:sp>
        </mc:Choice>
        <mc:Fallback xmlns="">
          <p:sp>
            <p:nvSpPr>
              <p:cNvPr id="5" name="Rectangle 4"/>
              <p:cNvSpPr>
                <a:spLocks noRot="1" noChangeAspect="1" noMove="1" noResize="1" noEditPoints="1" noAdjustHandles="1" noChangeArrowheads="1" noChangeShapeType="1" noTextEdit="1"/>
              </p:cNvSpPr>
              <p:nvPr/>
            </p:nvSpPr>
            <p:spPr>
              <a:xfrm>
                <a:off x="765630" y="4910703"/>
                <a:ext cx="2411749" cy="596510"/>
              </a:xfrm>
              <a:prstGeom prst="rect">
                <a:avLst/>
              </a:prstGeom>
              <a:blipFill>
                <a:blip r:embed="rId7"/>
                <a:stretch>
                  <a:fillRect/>
                </a:stretch>
              </a:blipFill>
            </p:spPr>
            <p:txBody>
              <a:bodyPr/>
              <a:lstStyle/>
              <a:p>
                <a:r>
                  <a:rPr lang="en-US">
                    <a:noFill/>
                  </a:rPr>
                  <a:t> </a:t>
                </a:r>
              </a:p>
            </p:txBody>
          </p:sp>
        </mc:Fallback>
      </mc:AlternateContent>
      <p:sp>
        <p:nvSpPr>
          <p:cNvPr id="29" name="TextBox 28"/>
          <p:cNvSpPr txBox="1"/>
          <p:nvPr/>
        </p:nvSpPr>
        <p:spPr>
          <a:xfrm>
            <a:off x="765631" y="5779811"/>
            <a:ext cx="6632034" cy="523220"/>
          </a:xfrm>
          <a:prstGeom prst="rect">
            <a:avLst/>
          </a:prstGeom>
          <a:noFill/>
        </p:spPr>
        <p:txBody>
          <a:bodyPr wrap="square" rtlCol="0">
            <a:spAutoFit/>
          </a:bodyPr>
          <a:lstStyle/>
          <a:p>
            <a:pPr marL="285750" indent="-285750">
              <a:buFont typeface="Arial" panose="020B0604020202020204" pitchFamily="34" charset="0"/>
              <a:buChar char="•"/>
            </a:pPr>
            <a:r>
              <a:rPr lang="en-US" sz="1400" b="1" i="1" dirty="0"/>
              <a:t>Equation 4 is important because it indicates that ROP is caused primarily by torque.  </a:t>
            </a:r>
          </a:p>
        </p:txBody>
      </p:sp>
    </p:spTree>
    <p:extLst>
      <p:ext uri="{BB962C8B-B14F-4D97-AF65-F5344CB8AC3E}">
        <p14:creationId xmlns:p14="http://schemas.microsoft.com/office/powerpoint/2010/main" val="1801049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fade">
                                      <p:cBhvr>
                                        <p:cTn id="11" dur="500"/>
                                        <p:tgtEl>
                                          <p:spTgt spid="19"/>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7"/>
                                        </p:tgtEl>
                                        <p:attrNameLst>
                                          <p:attrName>style.visibility</p:attrName>
                                        </p:attrNameLst>
                                      </p:cBhvr>
                                      <p:to>
                                        <p:strVal val="visible"/>
                                      </p:to>
                                    </p:set>
                                    <p:animEffect transition="in" filter="fade">
                                      <p:cBhvr>
                                        <p:cTn id="14" dur="500"/>
                                        <p:tgtEl>
                                          <p:spTgt spid="17"/>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fade">
                                      <p:cBhvr>
                                        <p:cTn id="19" dur="500"/>
                                        <p:tgtEl>
                                          <p:spTgt spid="25"/>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8"/>
                                        </p:tgtEl>
                                        <p:attrNameLst>
                                          <p:attrName>style.visibility</p:attrName>
                                        </p:attrNameLst>
                                      </p:cBhvr>
                                      <p:to>
                                        <p:strVal val="visible"/>
                                      </p:to>
                                    </p:set>
                                    <p:animEffect transition="in" filter="fade">
                                      <p:cBhvr>
                                        <p:cTn id="27" dur="500"/>
                                        <p:tgtEl>
                                          <p:spTgt spid="28"/>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fade">
                                      <p:cBhvr>
                                        <p:cTn id="30" dur="500"/>
                                        <p:tgtEl>
                                          <p:spTgt spid="5"/>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29"/>
                                        </p:tgtEl>
                                        <p:attrNameLst>
                                          <p:attrName>style.visibility</p:attrName>
                                        </p:attrNameLst>
                                      </p:cBhvr>
                                      <p:to>
                                        <p:strVal val="visible"/>
                                      </p:to>
                                    </p:set>
                                    <p:animEffect transition="in" filter="fade">
                                      <p:cBhvr>
                                        <p:cTn id="35"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17" grpId="0"/>
      <p:bldP spid="25" grpId="0"/>
      <p:bldP spid="3" grpId="0"/>
      <p:bldP spid="27" grpId="0"/>
      <p:bldP spid="28" grpId="0"/>
      <p:bldP spid="5" grpId="0"/>
      <p:bldP spid="2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300583" y="5994401"/>
            <a:ext cx="1219200" cy="555171"/>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p>
        </p:txBody>
      </p:sp>
      <p:sp>
        <p:nvSpPr>
          <p:cNvPr id="18433" name="Title 1"/>
          <p:cNvSpPr>
            <a:spLocks noGrp="1"/>
          </p:cNvSpPr>
          <p:nvPr>
            <p:ph type="title"/>
          </p:nvPr>
        </p:nvSpPr>
        <p:spPr>
          <a:xfrm>
            <a:off x="917121" y="360141"/>
            <a:ext cx="8229600" cy="387798"/>
          </a:xfrm>
        </p:spPr>
        <p:txBody>
          <a:bodyPr/>
          <a:lstStyle/>
          <a:p>
            <a:pPr eaLnBrk="1" hangingPunct="1"/>
            <a:r>
              <a:rPr lang="en-US" sz="2800" dirty="0">
                <a:latin typeface="Symbol" panose="05050102010706020507" pitchFamily="18" charset="2"/>
                <a:ea typeface="ＭＳ Ｐゴシック"/>
                <a:cs typeface="ＭＳ Ｐゴシック"/>
              </a:rPr>
              <a:t>m</a:t>
            </a:r>
            <a:r>
              <a:rPr lang="en-US" sz="1800" dirty="0">
                <a:latin typeface="Arial" charset="0"/>
                <a:ea typeface="ＭＳ Ｐゴシック"/>
                <a:cs typeface="ＭＳ Ｐゴシック"/>
              </a:rPr>
              <a:t> and Bit Weight</a:t>
            </a:r>
            <a:endParaRPr lang="en-US" sz="1800" baseline="-25000" dirty="0">
              <a:latin typeface="Arial" charset="0"/>
              <a:ea typeface="ＭＳ Ｐゴシック"/>
              <a:cs typeface="ＭＳ Ｐゴシック"/>
            </a:endParaRPr>
          </a:p>
        </p:txBody>
      </p:sp>
      <mc:AlternateContent xmlns:mc="http://schemas.openxmlformats.org/markup-compatibility/2006" xmlns:a14="http://schemas.microsoft.com/office/drawing/2010/main">
        <mc:Choice Requires="a14">
          <p:sp>
            <p:nvSpPr>
              <p:cNvPr id="22" name="Rectangle 21"/>
              <p:cNvSpPr/>
              <p:nvPr/>
            </p:nvSpPr>
            <p:spPr>
              <a:xfrm>
                <a:off x="695825" y="1186114"/>
                <a:ext cx="3911299" cy="525528"/>
              </a:xfrm>
              <a:prstGeom prst="rect">
                <a:avLst/>
              </a:prstGeom>
            </p:spPr>
            <p:txBody>
              <a:bodyPr wrap="square">
                <a:spAutoFit/>
              </a:bodyPr>
              <a:lstStyle/>
              <a:p>
                <a14:m>
                  <m:oMath xmlns:m="http://schemas.openxmlformats.org/officeDocument/2006/math">
                    <m:r>
                      <a:rPr lang="en-US" sz="1800">
                        <a:solidFill>
                          <a:srgbClr val="0000FF"/>
                        </a:solidFill>
                        <a:latin typeface="Cambria Math"/>
                      </a:rPr>
                      <m:t>4.   </m:t>
                    </m:r>
                    <m:r>
                      <m:rPr>
                        <m:sty m:val="p"/>
                      </m:rPr>
                      <a:rPr lang="en-US" sz="1800">
                        <a:solidFill>
                          <a:srgbClr val="0000FF"/>
                        </a:solidFill>
                        <a:latin typeface="Cambria Math"/>
                      </a:rPr>
                      <m:t>ROP</m:t>
                    </m:r>
                    <m:r>
                      <a:rPr lang="en-US" sz="1800">
                        <a:solidFill>
                          <a:srgbClr val="0000FF"/>
                        </a:solidFill>
                        <a:latin typeface="Cambria Math"/>
                      </a:rPr>
                      <m:t>≅(</m:t>
                    </m:r>
                    <m:f>
                      <m:fPr>
                        <m:ctrlPr>
                          <a:rPr lang="en-US" sz="1800" i="1">
                            <a:solidFill>
                              <a:srgbClr val="0000FF"/>
                            </a:solidFill>
                            <a:latin typeface="Cambria Math" panose="02040503050406030204" pitchFamily="18" charset="0"/>
                          </a:rPr>
                        </m:ctrlPr>
                      </m:fPr>
                      <m:num>
                        <m:r>
                          <a:rPr lang="en-US" sz="1800">
                            <a:solidFill>
                              <a:srgbClr val="0000FF"/>
                            </a:solidFill>
                            <a:latin typeface="Cambria Math"/>
                          </a:rPr>
                          <m:t>480</m:t>
                        </m:r>
                        <m:r>
                          <m:rPr>
                            <m:sty m:val="p"/>
                          </m:rPr>
                          <a:rPr lang="en-AU" sz="1800">
                            <a:solidFill>
                              <a:srgbClr val="0000FF"/>
                            </a:solidFill>
                            <a:latin typeface="Cambria Math" panose="02040503050406030204" pitchFamily="18" charset="0"/>
                          </a:rPr>
                          <m:t>RPM</m:t>
                        </m:r>
                      </m:num>
                      <m:den>
                        <m:r>
                          <m:rPr>
                            <m:sty m:val="p"/>
                          </m:rPr>
                          <a:rPr lang="en-AU" sz="1800">
                            <a:solidFill>
                              <a:srgbClr val="0000FF"/>
                            </a:solidFill>
                            <a:latin typeface="Cambria Math" panose="02040503050406030204" pitchFamily="18" charset="0"/>
                          </a:rPr>
                          <m:t>M</m:t>
                        </m:r>
                        <m:r>
                          <m:rPr>
                            <m:sty m:val="p"/>
                          </m:rPr>
                          <a:rPr lang="en-US" sz="1800">
                            <a:solidFill>
                              <a:srgbClr val="0000FF"/>
                            </a:solidFill>
                            <a:latin typeface="Cambria Math"/>
                          </a:rPr>
                          <m:t>S</m:t>
                        </m:r>
                        <m:sSub>
                          <m:sSubPr>
                            <m:ctrlPr>
                              <a:rPr lang="en-US" sz="1800" i="1">
                                <a:solidFill>
                                  <a:srgbClr val="0000FF"/>
                                </a:solidFill>
                                <a:latin typeface="Cambria Math" panose="02040503050406030204" pitchFamily="18" charset="0"/>
                              </a:rPr>
                            </m:ctrlPr>
                          </m:sSubPr>
                          <m:e>
                            <m:r>
                              <m:rPr>
                                <m:sty m:val="p"/>
                              </m:rPr>
                              <a:rPr lang="en-US" sz="1800">
                                <a:solidFill>
                                  <a:srgbClr val="0000FF"/>
                                </a:solidFill>
                                <a:latin typeface="Cambria Math"/>
                              </a:rPr>
                              <m:t>E</m:t>
                            </m:r>
                          </m:e>
                          <m:sub>
                            <m:r>
                              <m:rPr>
                                <m:sty m:val="p"/>
                              </m:rPr>
                              <a:rPr lang="en-US" sz="1800">
                                <a:solidFill>
                                  <a:srgbClr val="0000FF"/>
                                </a:solidFill>
                                <a:latin typeface="Cambria Math"/>
                              </a:rPr>
                              <m:t>c</m:t>
                            </m:r>
                          </m:sub>
                        </m:sSub>
                        <m:r>
                          <a:rPr lang="en-US" sz="1800">
                            <a:solidFill>
                              <a:srgbClr val="0000FF"/>
                            </a:solidFill>
                            <a:latin typeface="Cambria Math"/>
                          </a:rPr>
                          <m:t> </m:t>
                        </m:r>
                        <m:sSup>
                          <m:sSupPr>
                            <m:ctrlPr>
                              <a:rPr lang="en-US" sz="1800" i="1">
                                <a:solidFill>
                                  <a:srgbClr val="0000FF"/>
                                </a:solidFill>
                                <a:latin typeface="Cambria Math" panose="02040503050406030204" pitchFamily="18" charset="0"/>
                              </a:rPr>
                            </m:ctrlPr>
                          </m:sSupPr>
                          <m:e>
                            <m:r>
                              <m:rPr>
                                <m:sty m:val="p"/>
                              </m:rPr>
                              <a:rPr lang="en-US" sz="1800">
                                <a:solidFill>
                                  <a:srgbClr val="0000FF"/>
                                </a:solidFill>
                                <a:latin typeface="Cambria Math"/>
                              </a:rPr>
                              <m:t>D</m:t>
                            </m:r>
                          </m:e>
                          <m:sup>
                            <m:r>
                              <a:rPr lang="en-US" sz="1800">
                                <a:solidFill>
                                  <a:srgbClr val="0000FF"/>
                                </a:solidFill>
                                <a:latin typeface="Cambria Math"/>
                              </a:rPr>
                              <m:t>2</m:t>
                            </m:r>
                          </m:sup>
                        </m:sSup>
                      </m:den>
                    </m:f>
                  </m:oMath>
                </a14:m>
                <a:r>
                  <a:rPr lang="en-US" sz="1800" dirty="0">
                    <a:solidFill>
                      <a:srgbClr val="0000FF"/>
                    </a:solidFill>
                  </a:rPr>
                  <a:t>) *</a:t>
                </a:r>
                <a14:m>
                  <m:oMath xmlns:m="http://schemas.openxmlformats.org/officeDocument/2006/math">
                    <m:r>
                      <a:rPr lang="en-US" sz="1800">
                        <a:solidFill>
                          <a:srgbClr val="0000FF"/>
                        </a:solidFill>
                        <a:latin typeface="Cambria Math"/>
                      </a:rPr>
                      <m:t> </m:t>
                    </m:r>
                    <m:r>
                      <m:rPr>
                        <m:sty m:val="p"/>
                      </m:rPr>
                      <a:rPr lang="en-US" sz="1800">
                        <a:solidFill>
                          <a:srgbClr val="0000FF"/>
                        </a:solidFill>
                        <a:latin typeface="Cambria Math"/>
                      </a:rPr>
                      <m:t>TQ</m:t>
                    </m:r>
                  </m:oMath>
                </a14:m>
                <a:endParaRPr lang="en-US" sz="1800" dirty="0">
                  <a:solidFill>
                    <a:srgbClr val="0000FF"/>
                  </a:solidFill>
                </a:endParaRPr>
              </a:p>
            </p:txBody>
          </p:sp>
        </mc:Choice>
        <mc:Fallback xmlns="">
          <p:sp>
            <p:nvSpPr>
              <p:cNvPr id="22" name="Rectangle 21"/>
              <p:cNvSpPr>
                <a:spLocks noRot="1" noChangeAspect="1" noMove="1" noResize="1" noEditPoints="1" noAdjustHandles="1" noChangeArrowheads="1" noChangeShapeType="1" noTextEdit="1"/>
              </p:cNvSpPr>
              <p:nvPr/>
            </p:nvSpPr>
            <p:spPr>
              <a:xfrm>
                <a:off x="695825" y="1186114"/>
                <a:ext cx="3911299" cy="525528"/>
              </a:xfrm>
              <a:prstGeom prst="rect">
                <a:avLst/>
              </a:prstGeom>
              <a:blipFill>
                <a:blip r:embed="rId3"/>
                <a:stretch>
                  <a:fillRect b="-8140"/>
                </a:stretch>
              </a:blipFill>
            </p:spPr>
            <p:txBody>
              <a:bodyPr/>
              <a:lstStyle/>
              <a:p>
                <a:r>
                  <a:rPr lang="en-US">
                    <a:noFill/>
                  </a:rPr>
                  <a:t> </a:t>
                </a:r>
              </a:p>
            </p:txBody>
          </p:sp>
        </mc:Fallback>
      </mc:AlternateContent>
      <p:sp>
        <p:nvSpPr>
          <p:cNvPr id="24" name="TextBox 23"/>
          <p:cNvSpPr txBox="1"/>
          <p:nvPr/>
        </p:nvSpPr>
        <p:spPr>
          <a:xfrm>
            <a:off x="695826" y="1984377"/>
            <a:ext cx="8404857" cy="2062103"/>
          </a:xfrm>
          <a:prstGeom prst="rect">
            <a:avLst/>
          </a:prstGeom>
          <a:noFill/>
        </p:spPr>
        <p:txBody>
          <a:bodyPr wrap="square" rtlCol="0">
            <a:spAutoFit/>
          </a:bodyPr>
          <a:lstStyle/>
          <a:p>
            <a:pPr marL="285750" indent="-285750">
              <a:buFont typeface="Arial" panose="020B0604020202020204" pitchFamily="34" charset="0"/>
              <a:buChar char="•"/>
            </a:pPr>
            <a:r>
              <a:rPr lang="en-US" sz="1600" dirty="0"/>
              <a:t>Equation 4 indicates ROP is caused primarily by torque.</a:t>
            </a:r>
          </a:p>
          <a:p>
            <a:pPr marL="285750" indent="-285750">
              <a:buFont typeface="Arial" panose="020B0604020202020204" pitchFamily="34" charset="0"/>
              <a:buChar char="•"/>
            </a:pPr>
            <a:r>
              <a:rPr lang="en-US" sz="1600" dirty="0"/>
              <a:t>But there is not a “torque” knob in the doghouse that the driller can adjust to change the torque.</a:t>
            </a:r>
          </a:p>
          <a:p>
            <a:pPr marL="285750" indent="-285750">
              <a:buFont typeface="Arial" panose="020B0604020202020204" pitchFamily="34" charset="0"/>
              <a:buChar char="•"/>
            </a:pPr>
            <a:r>
              <a:rPr lang="en-US" sz="1600" dirty="0"/>
              <a:t>The driller controls the torque indirectly by changing the bit weight.</a:t>
            </a:r>
          </a:p>
          <a:p>
            <a:pPr marL="285750" indent="-285750">
              <a:buFont typeface="Arial" panose="020B0604020202020204" pitchFamily="34" charset="0"/>
              <a:buChar char="•"/>
            </a:pPr>
            <a:r>
              <a:rPr lang="en-US" sz="1600" dirty="0"/>
              <a:t>Rolf Pessier and Martyn Fear introduced a simple expression for estimating torque as a function of bit weight, based on a coulomb friction model of a disk rotating on a flat surface.</a:t>
            </a:r>
            <a:r>
              <a:rPr lang="en-US" sz="1600" baseline="30000" dirty="0"/>
              <a:t>2 </a:t>
            </a:r>
            <a:r>
              <a:rPr lang="en-US" sz="1600" dirty="0"/>
              <a:t> </a:t>
            </a:r>
          </a:p>
          <a:p>
            <a:pPr marL="285750" indent="-285750">
              <a:buFont typeface="Arial" panose="020B0604020202020204" pitchFamily="34" charset="0"/>
              <a:buChar char="•"/>
            </a:pPr>
            <a:endParaRPr lang="en-US" sz="1600" dirty="0"/>
          </a:p>
        </p:txBody>
      </p:sp>
      <mc:AlternateContent xmlns:mc="http://schemas.openxmlformats.org/markup-compatibility/2006" xmlns:a14="http://schemas.microsoft.com/office/drawing/2010/main">
        <mc:Choice Requires="a14">
          <p:sp>
            <p:nvSpPr>
              <p:cNvPr id="6" name="Rectangle 5"/>
              <p:cNvSpPr/>
              <p:nvPr/>
            </p:nvSpPr>
            <p:spPr>
              <a:xfrm>
                <a:off x="695825" y="3995193"/>
                <a:ext cx="288893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800">
                          <a:solidFill>
                            <a:srgbClr val="0000FF"/>
                          </a:solidFill>
                          <a:latin typeface="Cambria Math"/>
                        </a:rPr>
                        <m:t> 5.   </m:t>
                      </m:r>
                      <m:r>
                        <m:rPr>
                          <m:sty m:val="p"/>
                        </m:rPr>
                        <a:rPr lang="en-US" sz="1800">
                          <a:solidFill>
                            <a:srgbClr val="0000FF"/>
                          </a:solidFill>
                          <a:latin typeface="Cambria Math"/>
                        </a:rPr>
                        <m:t>TQ</m:t>
                      </m:r>
                      <m:r>
                        <a:rPr lang="en-US" sz="1800">
                          <a:solidFill>
                            <a:srgbClr val="0000FF"/>
                          </a:solidFill>
                          <a:latin typeface="Cambria Math"/>
                        </a:rPr>
                        <m:t>=</m:t>
                      </m:r>
                      <m:r>
                        <m:rPr>
                          <m:sty m:val="p"/>
                        </m:rPr>
                        <a:rPr lang="en-US" sz="1800">
                          <a:solidFill>
                            <a:srgbClr val="0000FF"/>
                          </a:solidFill>
                          <a:latin typeface="Cambria Math"/>
                        </a:rPr>
                        <m:t>μ</m:t>
                      </m:r>
                      <m:r>
                        <a:rPr lang="en-AU" sz="1800">
                          <a:solidFill>
                            <a:srgbClr val="0000FF"/>
                          </a:solidFill>
                          <a:latin typeface="Cambria Math" panose="02040503050406030204" pitchFamily="18" charset="0"/>
                        </a:rPr>
                        <m:t> ∗ </m:t>
                      </m:r>
                      <m:r>
                        <m:rPr>
                          <m:sty m:val="p"/>
                        </m:rPr>
                        <a:rPr lang="en-US" sz="1800">
                          <a:solidFill>
                            <a:srgbClr val="0000FF"/>
                          </a:solidFill>
                          <a:latin typeface="Cambria Math"/>
                        </a:rPr>
                        <m:t>W</m:t>
                      </m:r>
                      <m:r>
                        <m:rPr>
                          <m:sty m:val="p"/>
                        </m:rPr>
                        <a:rPr lang="en-AU" sz="1800">
                          <a:solidFill>
                            <a:srgbClr val="0000FF"/>
                          </a:solidFill>
                          <a:latin typeface="Cambria Math" panose="02040503050406030204" pitchFamily="18" charset="0"/>
                        </a:rPr>
                        <m:t>OB</m:t>
                      </m:r>
                      <m:r>
                        <a:rPr lang="en-AU" sz="1800">
                          <a:solidFill>
                            <a:srgbClr val="0000FF"/>
                          </a:solidFill>
                          <a:latin typeface="Cambria Math" panose="02040503050406030204" pitchFamily="18" charset="0"/>
                        </a:rPr>
                        <m:t> </m:t>
                      </m:r>
                      <m:r>
                        <m:rPr>
                          <m:sty m:val="p"/>
                        </m:rPr>
                        <a:rPr lang="en-AU" sz="1800">
                          <a:solidFill>
                            <a:srgbClr val="0000FF"/>
                          </a:solidFill>
                          <a:latin typeface="Cambria Math" panose="02040503050406030204" pitchFamily="18" charset="0"/>
                        </a:rPr>
                        <m:t>x</m:t>
                      </m:r>
                      <m:r>
                        <a:rPr lang="en-AU" sz="1800">
                          <a:solidFill>
                            <a:srgbClr val="0000FF"/>
                          </a:solidFill>
                          <a:latin typeface="Cambria Math" panose="02040503050406030204" pitchFamily="18" charset="0"/>
                        </a:rPr>
                        <m:t> </m:t>
                      </m:r>
                      <m:r>
                        <m:rPr>
                          <m:sty m:val="p"/>
                        </m:rPr>
                        <a:rPr lang="en-US" sz="1800">
                          <a:solidFill>
                            <a:srgbClr val="0000FF"/>
                          </a:solidFill>
                          <a:latin typeface="Cambria Math"/>
                        </a:rPr>
                        <m:t>D</m:t>
                      </m:r>
                      <m:r>
                        <a:rPr lang="en-US" sz="1800">
                          <a:solidFill>
                            <a:srgbClr val="0000FF"/>
                          </a:solidFill>
                          <a:latin typeface="Cambria Math"/>
                        </a:rPr>
                        <m:t>/36</m:t>
                      </m:r>
                    </m:oMath>
                  </m:oMathPara>
                </a14:m>
                <a:endParaRPr lang="en-US" sz="1800" dirty="0">
                  <a:solidFill>
                    <a:srgbClr val="0000FF"/>
                  </a:solidFill>
                </a:endParaRPr>
              </a:p>
            </p:txBody>
          </p:sp>
        </mc:Choice>
        <mc:Fallback xmlns="">
          <p:sp>
            <p:nvSpPr>
              <p:cNvPr id="6" name="Rectangle 5"/>
              <p:cNvSpPr>
                <a:spLocks noRot="1" noChangeAspect="1" noMove="1" noResize="1" noEditPoints="1" noAdjustHandles="1" noChangeArrowheads="1" noChangeShapeType="1" noTextEdit="1"/>
              </p:cNvSpPr>
              <p:nvPr/>
            </p:nvSpPr>
            <p:spPr>
              <a:xfrm>
                <a:off x="695825" y="3995193"/>
                <a:ext cx="2888932" cy="369332"/>
              </a:xfrm>
              <a:prstGeom prst="rect">
                <a:avLst/>
              </a:prstGeom>
              <a:blipFill>
                <a:blip r:embed="rId4"/>
                <a:stretch>
                  <a:fillRect b="-6557"/>
                </a:stretch>
              </a:blipFill>
            </p:spPr>
            <p:txBody>
              <a:bodyPr/>
              <a:lstStyle/>
              <a:p>
                <a:r>
                  <a:rPr lang="en-US">
                    <a:noFill/>
                  </a:rPr>
                  <a:t> </a:t>
                </a:r>
              </a:p>
            </p:txBody>
          </p:sp>
        </mc:Fallback>
      </mc:AlternateContent>
      <p:pic>
        <p:nvPicPr>
          <p:cNvPr id="8" name="Picture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377164" y="3762003"/>
            <a:ext cx="4130720" cy="2414302"/>
          </a:xfrm>
          <a:prstGeom prst="rect">
            <a:avLst/>
          </a:prstGeom>
        </p:spPr>
      </p:pic>
      <p:sp>
        <p:nvSpPr>
          <p:cNvPr id="10" name="TextBox 9"/>
          <p:cNvSpPr txBox="1"/>
          <p:nvPr/>
        </p:nvSpPr>
        <p:spPr>
          <a:xfrm>
            <a:off x="918708" y="6233181"/>
            <a:ext cx="8439149" cy="400110"/>
          </a:xfrm>
          <a:prstGeom prst="rect">
            <a:avLst/>
          </a:prstGeom>
          <a:solidFill>
            <a:srgbClr val="FFFFFF"/>
          </a:solidFill>
        </p:spPr>
        <p:txBody>
          <a:bodyPr wrap="square" rtlCol="0">
            <a:spAutoFit/>
          </a:bodyPr>
          <a:lstStyle/>
          <a:p>
            <a:r>
              <a:rPr lang="en-US" sz="1000" dirty="0"/>
              <a:t>2 Pessier, R.C. and Martyn Fear, “Quantifying Common Drilling Problems with Mechanical Specific Energy and a Bit-Specific Coefficient of Sliding Friction,” SPE 24584, 1992.</a:t>
            </a:r>
          </a:p>
        </p:txBody>
      </p:sp>
      <p:sp>
        <p:nvSpPr>
          <p:cNvPr id="32" name="TextBox 31"/>
          <p:cNvSpPr txBox="1"/>
          <p:nvPr/>
        </p:nvSpPr>
        <p:spPr>
          <a:xfrm>
            <a:off x="3070005" y="4472571"/>
            <a:ext cx="2421256" cy="553998"/>
          </a:xfrm>
          <a:prstGeom prst="rect">
            <a:avLst/>
          </a:prstGeom>
          <a:noFill/>
        </p:spPr>
        <p:txBody>
          <a:bodyPr wrap="square" rtlCol="0">
            <a:spAutoFit/>
          </a:bodyPr>
          <a:lstStyle/>
          <a:p>
            <a:r>
              <a:rPr lang="en-US" sz="1000" dirty="0">
                <a:solidFill>
                  <a:srgbClr val="0000FF"/>
                </a:solidFill>
              </a:rPr>
              <a:t>WOB = bit weight (</a:t>
            </a:r>
            <a:r>
              <a:rPr lang="en-US" sz="1000" dirty="0" err="1">
                <a:solidFill>
                  <a:srgbClr val="0000FF"/>
                </a:solidFill>
              </a:rPr>
              <a:t>lbf</a:t>
            </a:r>
            <a:r>
              <a:rPr lang="en-US" sz="1000" dirty="0">
                <a:solidFill>
                  <a:srgbClr val="0000FF"/>
                </a:solidFill>
              </a:rPr>
              <a:t>)</a:t>
            </a:r>
          </a:p>
          <a:p>
            <a:r>
              <a:rPr lang="en-US" sz="1000" dirty="0">
                <a:solidFill>
                  <a:srgbClr val="0000FF"/>
                </a:solidFill>
              </a:rPr>
              <a:t>TQ = bit torque  (</a:t>
            </a:r>
            <a:r>
              <a:rPr lang="en-US" sz="1000" dirty="0" err="1">
                <a:solidFill>
                  <a:srgbClr val="0000FF"/>
                </a:solidFill>
              </a:rPr>
              <a:t>ft-lbf</a:t>
            </a:r>
            <a:r>
              <a:rPr lang="en-US" sz="1000" dirty="0">
                <a:solidFill>
                  <a:srgbClr val="0000FF"/>
                </a:solidFill>
              </a:rPr>
              <a:t>)</a:t>
            </a:r>
          </a:p>
          <a:p>
            <a:r>
              <a:rPr lang="en-US" sz="1000" dirty="0">
                <a:solidFill>
                  <a:srgbClr val="0000FF"/>
                </a:solidFill>
              </a:rPr>
              <a:t>D = diameter of the borehole (in)</a:t>
            </a:r>
          </a:p>
        </p:txBody>
      </p:sp>
      <p:sp>
        <p:nvSpPr>
          <p:cNvPr id="33" name="TextBox 32"/>
          <p:cNvSpPr txBox="1"/>
          <p:nvPr/>
        </p:nvSpPr>
        <p:spPr>
          <a:xfrm>
            <a:off x="695824" y="5160642"/>
            <a:ext cx="6718382" cy="830997"/>
          </a:xfrm>
          <a:prstGeom prst="rect">
            <a:avLst/>
          </a:prstGeom>
          <a:noFill/>
        </p:spPr>
        <p:txBody>
          <a:bodyPr wrap="square" rtlCol="0">
            <a:spAutoFit/>
          </a:bodyPr>
          <a:lstStyle/>
          <a:p>
            <a:pPr marL="285750" indent="-285750">
              <a:buFont typeface="Arial" panose="020B0604020202020204" pitchFamily="34" charset="0"/>
              <a:buChar char="•"/>
            </a:pPr>
            <a:r>
              <a:rPr lang="en-US" sz="1600" dirty="0"/>
              <a:t>We call </a:t>
            </a:r>
            <a:r>
              <a:rPr lang="en-US" sz="1600" dirty="0">
                <a:latin typeface="Symbol" panose="05050102010706020507" pitchFamily="18" charset="2"/>
              </a:rPr>
              <a:t>m</a:t>
            </a:r>
            <a:r>
              <a:rPr lang="en-US" sz="1600" dirty="0"/>
              <a:t> the “aggressivity” of the bit.</a:t>
            </a:r>
          </a:p>
          <a:p>
            <a:pPr marL="285750" indent="-285750">
              <a:buFont typeface="Arial" panose="020B0604020202020204" pitchFamily="34" charset="0"/>
              <a:buChar char="•"/>
            </a:pPr>
            <a:r>
              <a:rPr lang="en-US" sz="1600" dirty="0"/>
              <a:t>Equations 4 and 5 together constitute a simple                  two-parameter drilling model. </a:t>
            </a:r>
          </a:p>
        </p:txBody>
      </p:sp>
    </p:spTree>
    <p:extLst>
      <p:ext uri="{BB962C8B-B14F-4D97-AF65-F5344CB8AC3E}">
        <p14:creationId xmlns:p14="http://schemas.microsoft.com/office/powerpoint/2010/main" val="550694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10" presetClass="entr" presetSubtype="0" fill="hold" nodeType="withEffect">
                                  <p:stCondLst>
                                    <p:cond delay="250"/>
                                  </p:stCondLst>
                                  <p:childTnLst>
                                    <p:set>
                                      <p:cBhvr>
                                        <p:cTn id="9" dur="1" fill="hold">
                                          <p:stCondLst>
                                            <p:cond delay="0"/>
                                          </p:stCondLst>
                                        </p:cTn>
                                        <p:tgtEl>
                                          <p:spTgt spid="24">
                                            <p:txEl>
                                              <p:pRg st="0" end="0"/>
                                            </p:txEl>
                                          </p:spTgt>
                                        </p:tgtEl>
                                        <p:attrNameLst>
                                          <p:attrName>style.visibility</p:attrName>
                                        </p:attrNameLst>
                                      </p:cBhvr>
                                      <p:to>
                                        <p:strVal val="visible"/>
                                      </p:to>
                                    </p:set>
                                    <p:animEffect transition="in" filter="fade">
                                      <p:cBhvr>
                                        <p:cTn id="10" dur="500"/>
                                        <p:tgtEl>
                                          <p:spTgt spid="24">
                                            <p:txEl>
                                              <p:pRg st="0" end="0"/>
                                            </p:txEl>
                                          </p:spTgt>
                                        </p:tgtEl>
                                      </p:cBhvr>
                                    </p:animEffect>
                                  </p:childTnLst>
                                </p:cTn>
                              </p:par>
                            </p:childTnLst>
                          </p:cTn>
                        </p:par>
                        <p:par>
                          <p:cTn id="11" fill="hold">
                            <p:stCondLst>
                              <p:cond delay="750"/>
                            </p:stCondLst>
                            <p:childTnLst>
                              <p:par>
                                <p:cTn id="12" presetID="10" presetClass="entr" presetSubtype="0" fill="hold" nodeType="afterEffect">
                                  <p:stCondLst>
                                    <p:cond delay="250"/>
                                  </p:stCondLst>
                                  <p:childTnLst>
                                    <p:set>
                                      <p:cBhvr>
                                        <p:cTn id="13" dur="1" fill="hold">
                                          <p:stCondLst>
                                            <p:cond delay="0"/>
                                          </p:stCondLst>
                                        </p:cTn>
                                        <p:tgtEl>
                                          <p:spTgt spid="24">
                                            <p:txEl>
                                              <p:pRg st="1" end="1"/>
                                            </p:txEl>
                                          </p:spTgt>
                                        </p:tgtEl>
                                        <p:attrNameLst>
                                          <p:attrName>style.visibility</p:attrName>
                                        </p:attrNameLst>
                                      </p:cBhvr>
                                      <p:to>
                                        <p:strVal val="visible"/>
                                      </p:to>
                                    </p:set>
                                    <p:animEffect transition="in" filter="fade">
                                      <p:cBhvr>
                                        <p:cTn id="14" dur="500"/>
                                        <p:tgtEl>
                                          <p:spTgt spid="24">
                                            <p:txEl>
                                              <p:pRg st="1" end="1"/>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24">
                                            <p:txEl>
                                              <p:pRg st="2" end="2"/>
                                            </p:txEl>
                                          </p:spTgt>
                                        </p:tgtEl>
                                        <p:attrNameLst>
                                          <p:attrName>style.visibility</p:attrName>
                                        </p:attrNameLst>
                                      </p:cBhvr>
                                      <p:to>
                                        <p:strVal val="visible"/>
                                      </p:to>
                                    </p:set>
                                    <p:animEffect transition="in" filter="fade">
                                      <p:cBhvr>
                                        <p:cTn id="19" dur="500"/>
                                        <p:tgtEl>
                                          <p:spTgt spid="24">
                                            <p:txEl>
                                              <p:pRg st="2" end="2"/>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24">
                                            <p:txEl>
                                              <p:pRg st="3" end="3"/>
                                            </p:txEl>
                                          </p:spTgt>
                                        </p:tgtEl>
                                        <p:attrNameLst>
                                          <p:attrName>style.visibility</p:attrName>
                                        </p:attrNameLst>
                                      </p:cBhvr>
                                      <p:to>
                                        <p:strVal val="visible"/>
                                      </p:to>
                                    </p:set>
                                    <p:animEffect transition="in" filter="fade">
                                      <p:cBhvr>
                                        <p:cTn id="24" dur="500"/>
                                        <p:tgtEl>
                                          <p:spTgt spid="24">
                                            <p:txEl>
                                              <p:pRg st="3" end="3"/>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fade">
                                      <p:cBhvr>
                                        <p:cTn id="30" dur="500"/>
                                        <p:tgtEl>
                                          <p:spTgt spid="6"/>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2"/>
                                        </p:tgtEl>
                                        <p:attrNameLst>
                                          <p:attrName>style.visibility</p:attrName>
                                        </p:attrNameLst>
                                      </p:cBhvr>
                                      <p:to>
                                        <p:strVal val="visible"/>
                                      </p:to>
                                    </p:set>
                                    <p:animEffect transition="in" filter="fade">
                                      <p:cBhvr>
                                        <p:cTn id="33" dur="500"/>
                                        <p:tgtEl>
                                          <p:spTgt spid="32"/>
                                        </p:tgtEl>
                                      </p:cBhvr>
                                    </p:animEffect>
                                  </p:childTnLst>
                                </p:cTn>
                              </p:par>
                              <p:par>
                                <p:cTn id="34" presetID="10" presetClass="entr" presetSubtype="0" fill="hold" nodeType="withEffect">
                                  <p:stCondLst>
                                    <p:cond delay="0"/>
                                  </p:stCondLst>
                                  <p:childTnLst>
                                    <p:set>
                                      <p:cBhvr>
                                        <p:cTn id="35" dur="1" fill="hold">
                                          <p:stCondLst>
                                            <p:cond delay="0"/>
                                          </p:stCondLst>
                                        </p:cTn>
                                        <p:tgtEl>
                                          <p:spTgt spid="8"/>
                                        </p:tgtEl>
                                        <p:attrNameLst>
                                          <p:attrName>style.visibility</p:attrName>
                                        </p:attrNameLst>
                                      </p:cBhvr>
                                      <p:to>
                                        <p:strVal val="visible"/>
                                      </p:to>
                                    </p:set>
                                    <p:animEffect transition="in" filter="fade">
                                      <p:cBhvr>
                                        <p:cTn id="36" dur="500"/>
                                        <p:tgtEl>
                                          <p:spTgt spid="8"/>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33">
                                            <p:txEl>
                                              <p:pRg st="0" end="0"/>
                                            </p:txEl>
                                          </p:spTgt>
                                        </p:tgtEl>
                                        <p:attrNameLst>
                                          <p:attrName>style.visibility</p:attrName>
                                        </p:attrNameLst>
                                      </p:cBhvr>
                                      <p:to>
                                        <p:strVal val="visible"/>
                                      </p:to>
                                    </p:set>
                                    <p:animEffect transition="in" filter="fade">
                                      <p:cBhvr>
                                        <p:cTn id="41" dur="500"/>
                                        <p:tgtEl>
                                          <p:spTgt spid="33">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33">
                                            <p:txEl>
                                              <p:pRg st="1" end="1"/>
                                            </p:txEl>
                                          </p:spTgt>
                                        </p:tgtEl>
                                        <p:attrNameLst>
                                          <p:attrName>style.visibility</p:attrName>
                                        </p:attrNameLst>
                                      </p:cBhvr>
                                      <p:to>
                                        <p:strVal val="visible"/>
                                      </p:to>
                                    </p:set>
                                    <p:animEffect transition="in" filter="fade">
                                      <p:cBhvr>
                                        <p:cTn id="46" dur="500"/>
                                        <p:tgtEl>
                                          <p:spTgt spid="3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6" grpId="0"/>
      <p:bldP spid="10" grpId="0" animBg="1"/>
      <p:bldP spid="3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le 1"/>
          <p:cNvSpPr>
            <a:spLocks noGrp="1"/>
          </p:cNvSpPr>
          <p:nvPr>
            <p:ph type="title"/>
          </p:nvPr>
        </p:nvSpPr>
        <p:spPr>
          <a:xfrm>
            <a:off x="1178378" y="565001"/>
            <a:ext cx="8229600" cy="284693"/>
          </a:xfrm>
        </p:spPr>
        <p:txBody>
          <a:bodyPr/>
          <a:lstStyle/>
          <a:p>
            <a:pPr eaLnBrk="1" hangingPunct="1"/>
            <a:r>
              <a:rPr lang="en-US" sz="2000" dirty="0">
                <a:latin typeface="+mn-lt"/>
                <a:ea typeface="ＭＳ Ｐゴシック"/>
                <a:cs typeface="ＭＳ Ｐゴシック"/>
              </a:rPr>
              <a:t>Two Term ROP Model </a:t>
            </a:r>
            <a:endParaRPr lang="en-US" sz="2000" baseline="-25000" dirty="0">
              <a:latin typeface="+mn-lt"/>
              <a:ea typeface="ＭＳ Ｐゴシック"/>
              <a:cs typeface="ＭＳ Ｐゴシック"/>
            </a:endParaRPr>
          </a:p>
        </p:txBody>
      </p:sp>
      <p:sp>
        <p:nvSpPr>
          <p:cNvPr id="24" name="TextBox 23"/>
          <p:cNvSpPr txBox="1"/>
          <p:nvPr/>
        </p:nvSpPr>
        <p:spPr>
          <a:xfrm>
            <a:off x="957083" y="1270910"/>
            <a:ext cx="8404857" cy="646331"/>
          </a:xfrm>
          <a:prstGeom prst="rect">
            <a:avLst/>
          </a:prstGeom>
          <a:noFill/>
        </p:spPr>
        <p:txBody>
          <a:bodyPr wrap="square" rtlCol="0">
            <a:spAutoFit/>
          </a:bodyPr>
          <a:lstStyle/>
          <a:p>
            <a:pPr marL="285750" indent="-285750">
              <a:buFont typeface="Arial" panose="020B0604020202020204" pitchFamily="34" charset="0"/>
              <a:buChar char="•"/>
            </a:pPr>
            <a:r>
              <a:rPr lang="en-US" sz="1800" dirty="0"/>
              <a:t>These two equations, copied from the previous slide,  constitute a simple two-parameter ROP model.  </a:t>
            </a:r>
          </a:p>
        </p:txBody>
      </p:sp>
      <p:sp>
        <p:nvSpPr>
          <p:cNvPr id="11" name="TextBox 10"/>
          <p:cNvSpPr txBox="1"/>
          <p:nvPr/>
        </p:nvSpPr>
        <p:spPr>
          <a:xfrm>
            <a:off x="1033283" y="4279176"/>
            <a:ext cx="8404857" cy="1754326"/>
          </a:xfrm>
          <a:prstGeom prst="rect">
            <a:avLst/>
          </a:prstGeom>
          <a:noFill/>
        </p:spPr>
        <p:txBody>
          <a:bodyPr wrap="square" rtlCol="0">
            <a:spAutoFit/>
          </a:bodyPr>
          <a:lstStyle/>
          <a:p>
            <a:pPr marL="285750" indent="-285750">
              <a:buFont typeface="Arial" panose="020B0604020202020204" pitchFamily="34" charset="0"/>
              <a:buChar char="•"/>
            </a:pPr>
            <a:r>
              <a:rPr lang="en-US" sz="1800" dirty="0"/>
              <a:t>Equations 6 and 7 suggest (with some admitted over-simplification) that we can think of drilling as a two step process:</a:t>
            </a:r>
          </a:p>
          <a:p>
            <a:endParaRPr lang="en-US" sz="1800" dirty="0"/>
          </a:p>
          <a:p>
            <a:pPr marL="800100" lvl="1" indent="-342900">
              <a:buFont typeface="+mj-lt"/>
              <a:buAutoNum type="arabicPeriod"/>
            </a:pPr>
            <a:r>
              <a:rPr lang="en-US" sz="1800" dirty="0"/>
              <a:t>The driller applies weight.  The weight generates torque.</a:t>
            </a:r>
          </a:p>
          <a:p>
            <a:pPr marL="800100" lvl="1" indent="-342900">
              <a:buFont typeface="+mj-lt"/>
              <a:buAutoNum type="arabicPeriod"/>
            </a:pPr>
            <a:endParaRPr lang="en-US" sz="1800" dirty="0"/>
          </a:p>
          <a:p>
            <a:pPr marL="800100" lvl="1" indent="-342900">
              <a:buFont typeface="+mj-lt"/>
              <a:buAutoNum type="arabicPeriod"/>
            </a:pPr>
            <a:r>
              <a:rPr lang="en-US" sz="1800" dirty="0"/>
              <a:t>That torque causes ROP. </a:t>
            </a:r>
          </a:p>
        </p:txBody>
      </p:sp>
      <mc:AlternateContent xmlns:mc="http://schemas.openxmlformats.org/markup-compatibility/2006" xmlns:a14="http://schemas.microsoft.com/office/drawing/2010/main">
        <mc:Choice Requires="a14">
          <p:sp>
            <p:nvSpPr>
              <p:cNvPr id="12" name="Rectangle 11"/>
              <p:cNvSpPr/>
              <p:nvPr/>
            </p:nvSpPr>
            <p:spPr>
              <a:xfrm>
                <a:off x="957082" y="2230545"/>
                <a:ext cx="2705484" cy="535916"/>
              </a:xfrm>
              <a:prstGeom prst="rect">
                <a:avLst/>
              </a:prstGeom>
            </p:spPr>
            <p:txBody>
              <a:bodyPr wrap="none">
                <a:spAutoFit/>
              </a:bodyPr>
              <a:lstStyle/>
              <a:p>
                <a14:m>
                  <m:oMath xmlns:m="http://schemas.openxmlformats.org/officeDocument/2006/math">
                    <m:r>
                      <a:rPr lang="en-US" sz="2000">
                        <a:solidFill>
                          <a:srgbClr val="0000FF"/>
                        </a:solidFill>
                        <a:latin typeface="Cambria Math"/>
                      </a:rPr>
                      <m:t> 6.    </m:t>
                    </m:r>
                    <m:r>
                      <m:rPr>
                        <m:sty m:val="p"/>
                      </m:rPr>
                      <a:rPr lang="en-US" sz="2000">
                        <a:solidFill>
                          <a:srgbClr val="0000FF"/>
                        </a:solidFill>
                        <a:latin typeface="Cambria Math"/>
                      </a:rPr>
                      <m:t>TQ</m:t>
                    </m:r>
                    <m:r>
                      <a:rPr lang="en-US" sz="2000">
                        <a:solidFill>
                          <a:srgbClr val="0000FF"/>
                        </a:solidFill>
                        <a:latin typeface="Cambria Math"/>
                      </a:rPr>
                      <m:t>=(</m:t>
                    </m:r>
                    <m:f>
                      <m:fPr>
                        <m:ctrlPr>
                          <a:rPr lang="en-US" sz="2000" i="1">
                            <a:solidFill>
                              <a:srgbClr val="0000FF"/>
                            </a:solidFill>
                            <a:latin typeface="Cambria Math" panose="02040503050406030204" pitchFamily="18" charset="0"/>
                          </a:rPr>
                        </m:ctrlPr>
                      </m:fPr>
                      <m:num>
                        <m:r>
                          <m:rPr>
                            <m:sty m:val="p"/>
                          </m:rPr>
                          <a:rPr lang="en-US" sz="2000">
                            <a:solidFill>
                              <a:srgbClr val="0000FF"/>
                            </a:solidFill>
                            <a:latin typeface="Cambria Math"/>
                          </a:rPr>
                          <m:t>μD</m:t>
                        </m:r>
                      </m:num>
                      <m:den>
                        <m:r>
                          <a:rPr lang="en-US" sz="2000">
                            <a:solidFill>
                              <a:srgbClr val="0000FF"/>
                            </a:solidFill>
                            <a:latin typeface="Cambria Math"/>
                          </a:rPr>
                          <m:t>36</m:t>
                        </m:r>
                      </m:den>
                    </m:f>
                    <m:r>
                      <a:rPr lang="en-US" sz="2000">
                        <a:solidFill>
                          <a:srgbClr val="0000FF"/>
                        </a:solidFill>
                        <a:latin typeface="Cambria Math"/>
                      </a:rPr>
                      <m:t>)</m:t>
                    </m:r>
                  </m:oMath>
                </a14:m>
                <a:r>
                  <a:rPr lang="en-US" sz="2000" dirty="0">
                    <a:solidFill>
                      <a:srgbClr val="0000FF"/>
                    </a:solidFill>
                  </a:rPr>
                  <a:t> *</a:t>
                </a:r>
                <a14:m>
                  <m:oMath xmlns:m="http://schemas.openxmlformats.org/officeDocument/2006/math">
                    <m:r>
                      <a:rPr lang="en-US" sz="2000">
                        <a:solidFill>
                          <a:srgbClr val="0000FF"/>
                        </a:solidFill>
                        <a:latin typeface="Cambria Math"/>
                      </a:rPr>
                      <m:t>  </m:t>
                    </m:r>
                    <m:r>
                      <m:rPr>
                        <m:sty m:val="p"/>
                      </m:rPr>
                      <a:rPr lang="en-US" sz="2000">
                        <a:solidFill>
                          <a:srgbClr val="0000FF"/>
                        </a:solidFill>
                        <a:latin typeface="Cambria Math"/>
                      </a:rPr>
                      <m:t>WOB</m:t>
                    </m:r>
                  </m:oMath>
                </a14:m>
                <a:r>
                  <a:rPr lang="en-US" sz="2000" dirty="0">
                    <a:solidFill>
                      <a:srgbClr val="0000FF"/>
                    </a:solidFill>
                  </a:rPr>
                  <a:t> </a:t>
                </a:r>
              </a:p>
            </p:txBody>
          </p:sp>
        </mc:Choice>
        <mc:Fallback xmlns="">
          <p:sp>
            <p:nvSpPr>
              <p:cNvPr id="12" name="Rectangle 11"/>
              <p:cNvSpPr>
                <a:spLocks noRot="1" noChangeAspect="1" noMove="1" noResize="1" noEditPoints="1" noAdjustHandles="1" noChangeArrowheads="1" noChangeShapeType="1" noTextEdit="1"/>
              </p:cNvSpPr>
              <p:nvPr/>
            </p:nvSpPr>
            <p:spPr>
              <a:xfrm>
                <a:off x="957082" y="2230545"/>
                <a:ext cx="2705484" cy="535916"/>
              </a:xfrm>
              <a:prstGeom prst="rect">
                <a:avLst/>
              </a:prstGeom>
              <a:blipFill>
                <a:blip r:embed="rId3"/>
                <a:stretch>
                  <a:fillRect b="-159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12"/>
              <p:cNvSpPr/>
              <p:nvPr/>
            </p:nvSpPr>
            <p:spPr>
              <a:xfrm>
                <a:off x="1033283" y="3192272"/>
                <a:ext cx="4068181" cy="573747"/>
              </a:xfrm>
              <a:prstGeom prst="rect">
                <a:avLst/>
              </a:prstGeom>
            </p:spPr>
            <p:txBody>
              <a:bodyPr wrap="square">
                <a:spAutoFit/>
              </a:bodyPr>
              <a:lstStyle/>
              <a:p>
                <a14:m>
                  <m:oMath xmlns:m="http://schemas.openxmlformats.org/officeDocument/2006/math">
                    <m:r>
                      <a:rPr lang="en-US" sz="2000">
                        <a:solidFill>
                          <a:srgbClr val="0000FF"/>
                        </a:solidFill>
                        <a:latin typeface="Cambria Math"/>
                      </a:rPr>
                      <m:t>7.    </m:t>
                    </m:r>
                    <m:r>
                      <m:rPr>
                        <m:sty m:val="p"/>
                      </m:rPr>
                      <a:rPr lang="en-US" sz="2000">
                        <a:solidFill>
                          <a:srgbClr val="0000FF"/>
                        </a:solidFill>
                        <a:latin typeface="Cambria Math"/>
                      </a:rPr>
                      <m:t>ROP</m:t>
                    </m:r>
                    <m:r>
                      <a:rPr lang="en-US" sz="2000">
                        <a:solidFill>
                          <a:srgbClr val="0000FF"/>
                        </a:solidFill>
                        <a:latin typeface="Cambria Math"/>
                      </a:rPr>
                      <m:t>≅(</m:t>
                    </m:r>
                    <m:f>
                      <m:fPr>
                        <m:ctrlPr>
                          <a:rPr lang="en-US" sz="2000" i="1">
                            <a:solidFill>
                              <a:srgbClr val="0000FF"/>
                            </a:solidFill>
                            <a:latin typeface="Cambria Math" panose="02040503050406030204" pitchFamily="18" charset="0"/>
                          </a:rPr>
                        </m:ctrlPr>
                      </m:fPr>
                      <m:num>
                        <m:r>
                          <a:rPr lang="en-US" sz="2000">
                            <a:solidFill>
                              <a:srgbClr val="0000FF"/>
                            </a:solidFill>
                            <a:latin typeface="Cambria Math"/>
                          </a:rPr>
                          <m:t>480</m:t>
                        </m:r>
                        <m:r>
                          <m:rPr>
                            <m:sty m:val="p"/>
                          </m:rPr>
                          <a:rPr lang="en-AU" sz="2000">
                            <a:solidFill>
                              <a:srgbClr val="0000FF"/>
                            </a:solidFill>
                            <a:latin typeface="Cambria Math" panose="02040503050406030204" pitchFamily="18" charset="0"/>
                          </a:rPr>
                          <m:t>RPM</m:t>
                        </m:r>
                      </m:num>
                      <m:den>
                        <m:r>
                          <m:rPr>
                            <m:sty m:val="p"/>
                          </m:rPr>
                          <a:rPr lang="en-AU" sz="2000">
                            <a:solidFill>
                              <a:srgbClr val="0000FF"/>
                            </a:solidFill>
                            <a:latin typeface="Cambria Math" panose="02040503050406030204" pitchFamily="18" charset="0"/>
                          </a:rPr>
                          <m:t>M</m:t>
                        </m:r>
                        <m:r>
                          <m:rPr>
                            <m:sty m:val="p"/>
                          </m:rPr>
                          <a:rPr lang="en-US" sz="2000">
                            <a:solidFill>
                              <a:srgbClr val="0000FF"/>
                            </a:solidFill>
                            <a:latin typeface="Cambria Math"/>
                          </a:rPr>
                          <m:t>S</m:t>
                        </m:r>
                        <m:sSub>
                          <m:sSubPr>
                            <m:ctrlPr>
                              <a:rPr lang="en-US" sz="2000" i="1">
                                <a:solidFill>
                                  <a:srgbClr val="0000FF"/>
                                </a:solidFill>
                                <a:latin typeface="Cambria Math" panose="02040503050406030204" pitchFamily="18" charset="0"/>
                              </a:rPr>
                            </m:ctrlPr>
                          </m:sSubPr>
                          <m:e>
                            <m:r>
                              <m:rPr>
                                <m:sty m:val="p"/>
                              </m:rPr>
                              <a:rPr lang="en-US" sz="2000">
                                <a:solidFill>
                                  <a:srgbClr val="0000FF"/>
                                </a:solidFill>
                                <a:latin typeface="Cambria Math"/>
                              </a:rPr>
                              <m:t>E</m:t>
                            </m:r>
                          </m:e>
                          <m:sub>
                            <m:r>
                              <m:rPr>
                                <m:sty m:val="p"/>
                              </m:rPr>
                              <a:rPr lang="en-US" sz="2000">
                                <a:solidFill>
                                  <a:srgbClr val="0000FF"/>
                                </a:solidFill>
                                <a:latin typeface="Cambria Math"/>
                              </a:rPr>
                              <m:t>c</m:t>
                            </m:r>
                          </m:sub>
                        </m:sSub>
                        <m:r>
                          <a:rPr lang="en-US" sz="2000">
                            <a:solidFill>
                              <a:srgbClr val="0000FF"/>
                            </a:solidFill>
                            <a:latin typeface="Cambria Math"/>
                          </a:rPr>
                          <m:t> </m:t>
                        </m:r>
                        <m:sSup>
                          <m:sSupPr>
                            <m:ctrlPr>
                              <a:rPr lang="en-US" sz="2000" i="1">
                                <a:solidFill>
                                  <a:srgbClr val="0000FF"/>
                                </a:solidFill>
                                <a:latin typeface="Cambria Math" panose="02040503050406030204" pitchFamily="18" charset="0"/>
                              </a:rPr>
                            </m:ctrlPr>
                          </m:sSupPr>
                          <m:e>
                            <m:r>
                              <m:rPr>
                                <m:sty m:val="p"/>
                              </m:rPr>
                              <a:rPr lang="en-US" sz="2000">
                                <a:solidFill>
                                  <a:srgbClr val="0000FF"/>
                                </a:solidFill>
                                <a:latin typeface="Cambria Math"/>
                              </a:rPr>
                              <m:t>D</m:t>
                            </m:r>
                          </m:e>
                          <m:sup>
                            <m:r>
                              <a:rPr lang="en-US" sz="2000">
                                <a:solidFill>
                                  <a:srgbClr val="0000FF"/>
                                </a:solidFill>
                                <a:latin typeface="Cambria Math"/>
                              </a:rPr>
                              <m:t>2</m:t>
                            </m:r>
                          </m:sup>
                        </m:sSup>
                      </m:den>
                    </m:f>
                  </m:oMath>
                </a14:m>
                <a:r>
                  <a:rPr lang="en-US" sz="2000" dirty="0">
                    <a:solidFill>
                      <a:srgbClr val="0000FF"/>
                    </a:solidFill>
                  </a:rPr>
                  <a:t>) *</a:t>
                </a:r>
                <a14:m>
                  <m:oMath xmlns:m="http://schemas.openxmlformats.org/officeDocument/2006/math">
                    <m:r>
                      <a:rPr lang="en-US" sz="2000">
                        <a:solidFill>
                          <a:srgbClr val="0000FF"/>
                        </a:solidFill>
                        <a:latin typeface="Cambria Math"/>
                      </a:rPr>
                      <m:t>  </m:t>
                    </m:r>
                    <m:r>
                      <m:rPr>
                        <m:sty m:val="p"/>
                      </m:rPr>
                      <a:rPr lang="en-US" sz="2000">
                        <a:solidFill>
                          <a:srgbClr val="0000FF"/>
                        </a:solidFill>
                        <a:latin typeface="Cambria Math"/>
                      </a:rPr>
                      <m:t>TQ</m:t>
                    </m:r>
                  </m:oMath>
                </a14:m>
                <a:endParaRPr lang="en-US" sz="2000" dirty="0">
                  <a:solidFill>
                    <a:srgbClr val="0000FF"/>
                  </a:solidFill>
                </a:endParaRPr>
              </a:p>
            </p:txBody>
          </p:sp>
        </mc:Choice>
        <mc:Fallback xmlns="">
          <p:sp>
            <p:nvSpPr>
              <p:cNvPr id="13" name="Rectangle 12"/>
              <p:cNvSpPr>
                <a:spLocks noRot="1" noChangeAspect="1" noMove="1" noResize="1" noEditPoints="1" noAdjustHandles="1" noChangeArrowheads="1" noChangeShapeType="1" noTextEdit="1"/>
              </p:cNvSpPr>
              <p:nvPr/>
            </p:nvSpPr>
            <p:spPr>
              <a:xfrm>
                <a:off x="1033283" y="3192272"/>
                <a:ext cx="4068181" cy="573747"/>
              </a:xfrm>
              <a:prstGeom prst="rect">
                <a:avLst/>
              </a:prstGeom>
              <a:blipFill>
                <a:blip r:embed="rId4"/>
                <a:stretch>
                  <a:fillRect b="-8511"/>
                </a:stretch>
              </a:blipFill>
            </p:spPr>
            <p:txBody>
              <a:bodyPr/>
              <a:lstStyle/>
              <a:p>
                <a:r>
                  <a:rPr lang="en-US">
                    <a:noFill/>
                  </a:rPr>
                  <a:t> </a:t>
                </a:r>
              </a:p>
            </p:txBody>
          </p:sp>
        </mc:Fallback>
      </mc:AlternateContent>
      <p:sp>
        <p:nvSpPr>
          <p:cNvPr id="2" name="Oval 1"/>
          <p:cNvSpPr/>
          <p:nvPr/>
        </p:nvSpPr>
        <p:spPr>
          <a:xfrm>
            <a:off x="2865734" y="2130174"/>
            <a:ext cx="940786" cy="704552"/>
          </a:xfrm>
          <a:prstGeom prst="ellipse">
            <a:avLst/>
          </a:prstGeom>
          <a:noFill/>
          <a:ln w="508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14" name="Oval 13"/>
          <p:cNvSpPr/>
          <p:nvPr/>
        </p:nvSpPr>
        <p:spPr>
          <a:xfrm>
            <a:off x="1331742" y="2128517"/>
            <a:ext cx="614818" cy="704552"/>
          </a:xfrm>
          <a:prstGeom prst="ellipse">
            <a:avLst/>
          </a:prstGeom>
          <a:noFill/>
          <a:ln w="508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15" name="Oval 14"/>
          <p:cNvSpPr/>
          <p:nvPr/>
        </p:nvSpPr>
        <p:spPr>
          <a:xfrm>
            <a:off x="3511380" y="3133148"/>
            <a:ext cx="571670" cy="704552"/>
          </a:xfrm>
          <a:prstGeom prst="ellipse">
            <a:avLst/>
          </a:prstGeom>
          <a:noFill/>
          <a:ln w="508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16" name="Oval 15"/>
          <p:cNvSpPr/>
          <p:nvPr/>
        </p:nvSpPr>
        <p:spPr>
          <a:xfrm>
            <a:off x="1399054" y="3145557"/>
            <a:ext cx="650570" cy="620462"/>
          </a:xfrm>
          <a:prstGeom prst="ellipse">
            <a:avLst/>
          </a:prstGeom>
          <a:noFill/>
          <a:ln w="508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3" name="Freeform 2"/>
          <p:cNvSpPr/>
          <p:nvPr/>
        </p:nvSpPr>
        <p:spPr>
          <a:xfrm>
            <a:off x="1946559" y="2130174"/>
            <a:ext cx="997449" cy="169346"/>
          </a:xfrm>
          <a:custGeom>
            <a:avLst/>
            <a:gdLst>
              <a:gd name="connsiteX0" fmla="*/ 1362075 w 1362075"/>
              <a:gd name="connsiteY0" fmla="*/ 125033 h 191708"/>
              <a:gd name="connsiteX1" fmla="*/ 676275 w 1362075"/>
              <a:gd name="connsiteY1" fmla="*/ 1208 h 191708"/>
              <a:gd name="connsiteX2" fmla="*/ 0 w 1362075"/>
              <a:gd name="connsiteY2" fmla="*/ 191708 h 191708"/>
            </a:gdLst>
            <a:ahLst/>
            <a:cxnLst>
              <a:cxn ang="0">
                <a:pos x="connsiteX0" y="connsiteY0"/>
              </a:cxn>
              <a:cxn ang="0">
                <a:pos x="connsiteX1" y="connsiteY1"/>
              </a:cxn>
              <a:cxn ang="0">
                <a:pos x="connsiteX2" y="connsiteY2"/>
              </a:cxn>
            </a:cxnLst>
            <a:rect l="l" t="t" r="r" b="b"/>
            <a:pathLst>
              <a:path w="1362075" h="191708">
                <a:moveTo>
                  <a:pt x="1362075" y="125033"/>
                </a:moveTo>
                <a:cubicBezTo>
                  <a:pt x="1132681" y="57564"/>
                  <a:pt x="903287" y="-9905"/>
                  <a:pt x="676275" y="1208"/>
                </a:cubicBezTo>
                <a:cubicBezTo>
                  <a:pt x="449262" y="12320"/>
                  <a:pt x="224631" y="102014"/>
                  <a:pt x="0" y="191708"/>
                </a:cubicBezTo>
              </a:path>
            </a:pathLst>
          </a:custGeom>
          <a:noFill/>
          <a:ln w="50800">
            <a:solidFill>
              <a:srgbClr val="FF0000"/>
            </a:solidFill>
            <a:tailEnd type="stealth" w="med" len="lg"/>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18" name="Freeform 17"/>
          <p:cNvSpPr/>
          <p:nvPr/>
        </p:nvSpPr>
        <p:spPr>
          <a:xfrm>
            <a:off x="2049624" y="3047659"/>
            <a:ext cx="1574208" cy="222882"/>
          </a:xfrm>
          <a:custGeom>
            <a:avLst/>
            <a:gdLst>
              <a:gd name="connsiteX0" fmla="*/ 1362075 w 1362075"/>
              <a:gd name="connsiteY0" fmla="*/ 125033 h 191708"/>
              <a:gd name="connsiteX1" fmla="*/ 676275 w 1362075"/>
              <a:gd name="connsiteY1" fmla="*/ 1208 h 191708"/>
              <a:gd name="connsiteX2" fmla="*/ 0 w 1362075"/>
              <a:gd name="connsiteY2" fmla="*/ 191708 h 191708"/>
            </a:gdLst>
            <a:ahLst/>
            <a:cxnLst>
              <a:cxn ang="0">
                <a:pos x="connsiteX0" y="connsiteY0"/>
              </a:cxn>
              <a:cxn ang="0">
                <a:pos x="connsiteX1" y="connsiteY1"/>
              </a:cxn>
              <a:cxn ang="0">
                <a:pos x="connsiteX2" y="connsiteY2"/>
              </a:cxn>
            </a:cxnLst>
            <a:rect l="l" t="t" r="r" b="b"/>
            <a:pathLst>
              <a:path w="1362075" h="191708">
                <a:moveTo>
                  <a:pt x="1362075" y="125033"/>
                </a:moveTo>
                <a:cubicBezTo>
                  <a:pt x="1132681" y="57564"/>
                  <a:pt x="903287" y="-9905"/>
                  <a:pt x="676275" y="1208"/>
                </a:cubicBezTo>
                <a:cubicBezTo>
                  <a:pt x="449262" y="12320"/>
                  <a:pt x="224631" y="102014"/>
                  <a:pt x="0" y="191708"/>
                </a:cubicBezTo>
              </a:path>
            </a:pathLst>
          </a:custGeom>
          <a:noFill/>
          <a:ln w="50800">
            <a:solidFill>
              <a:srgbClr val="FF0000"/>
            </a:solidFill>
            <a:tailEnd type="stealth" w="med" len="lg"/>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4" name="Freeform 3"/>
          <p:cNvSpPr/>
          <p:nvPr/>
        </p:nvSpPr>
        <p:spPr>
          <a:xfrm>
            <a:off x="1873250" y="2678616"/>
            <a:ext cx="1750582" cy="483767"/>
          </a:xfrm>
          <a:custGeom>
            <a:avLst/>
            <a:gdLst>
              <a:gd name="connsiteX0" fmla="*/ 0 w 1790700"/>
              <a:gd name="connsiteY0" fmla="*/ 0 h 485775"/>
              <a:gd name="connsiteX1" fmla="*/ 514350 w 1790700"/>
              <a:gd name="connsiteY1" fmla="*/ 276225 h 485775"/>
              <a:gd name="connsiteX2" fmla="*/ 1266825 w 1790700"/>
              <a:gd name="connsiteY2" fmla="*/ 228600 h 485775"/>
              <a:gd name="connsiteX3" fmla="*/ 1790700 w 1790700"/>
              <a:gd name="connsiteY3" fmla="*/ 485775 h 485775"/>
            </a:gdLst>
            <a:ahLst/>
            <a:cxnLst>
              <a:cxn ang="0">
                <a:pos x="connsiteX0" y="connsiteY0"/>
              </a:cxn>
              <a:cxn ang="0">
                <a:pos x="connsiteX1" y="connsiteY1"/>
              </a:cxn>
              <a:cxn ang="0">
                <a:pos x="connsiteX2" y="connsiteY2"/>
              </a:cxn>
              <a:cxn ang="0">
                <a:pos x="connsiteX3" y="connsiteY3"/>
              </a:cxn>
            </a:cxnLst>
            <a:rect l="l" t="t" r="r" b="b"/>
            <a:pathLst>
              <a:path w="1790700" h="485775">
                <a:moveTo>
                  <a:pt x="0" y="0"/>
                </a:moveTo>
                <a:cubicBezTo>
                  <a:pt x="151606" y="119062"/>
                  <a:pt x="303213" y="238125"/>
                  <a:pt x="514350" y="276225"/>
                </a:cubicBezTo>
                <a:cubicBezTo>
                  <a:pt x="725487" y="314325"/>
                  <a:pt x="1054100" y="193675"/>
                  <a:pt x="1266825" y="228600"/>
                </a:cubicBezTo>
                <a:cubicBezTo>
                  <a:pt x="1479550" y="263525"/>
                  <a:pt x="1635125" y="374650"/>
                  <a:pt x="1790700" y="485775"/>
                </a:cubicBezTo>
              </a:path>
            </a:pathLst>
          </a:custGeom>
          <a:noFill/>
          <a:ln w="50800">
            <a:solidFill>
              <a:srgbClr val="FF0000"/>
            </a:solidFill>
            <a:tailEnd type="stealth" w="med" len="lg"/>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551941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childTnLst>
                          </p:cTn>
                        </p:par>
                        <p:par>
                          <p:cTn id="14" fill="hold">
                            <p:stCondLst>
                              <p:cond delay="500"/>
                            </p:stCondLst>
                            <p:childTnLst>
                              <p:par>
                                <p:cTn id="15" presetID="10" presetClass="entr" presetSubtype="0" fill="hold" nodeType="afterEffect">
                                  <p:stCondLst>
                                    <p:cond delay="250"/>
                                  </p:stCondLst>
                                  <p:childTnLst>
                                    <p:set>
                                      <p:cBhvr>
                                        <p:cTn id="16" dur="1" fill="hold">
                                          <p:stCondLst>
                                            <p:cond delay="0"/>
                                          </p:stCondLst>
                                        </p:cTn>
                                        <p:tgtEl>
                                          <p:spTgt spid="11">
                                            <p:txEl>
                                              <p:pRg st="0" end="0"/>
                                            </p:txEl>
                                          </p:spTgt>
                                        </p:tgtEl>
                                        <p:attrNameLst>
                                          <p:attrName>style.visibility</p:attrName>
                                        </p:attrNameLst>
                                      </p:cBhvr>
                                      <p:to>
                                        <p:strVal val="visible"/>
                                      </p:to>
                                    </p:set>
                                    <p:animEffect transition="in" filter="fade">
                                      <p:cBhvr>
                                        <p:cTn id="17" dur="500"/>
                                        <p:tgtEl>
                                          <p:spTgt spid="11">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
                                            <p:txEl>
                                              <p:pRg st="2" end="2"/>
                                            </p:txEl>
                                          </p:spTgt>
                                        </p:tgtEl>
                                        <p:attrNameLst>
                                          <p:attrName>style.visibility</p:attrName>
                                        </p:attrNameLst>
                                      </p:cBhvr>
                                      <p:to>
                                        <p:strVal val="visible"/>
                                      </p:to>
                                    </p:set>
                                    <p:animEffect transition="in" filter="fade">
                                      <p:cBhvr>
                                        <p:cTn id="22" dur="500"/>
                                        <p:tgtEl>
                                          <p:spTgt spid="11">
                                            <p:txEl>
                                              <p:pRg st="2" end="2"/>
                                            </p:txEl>
                                          </p:spTgt>
                                        </p:tgtEl>
                                      </p:cBhvr>
                                    </p:animEffect>
                                  </p:childTnLst>
                                </p:cTn>
                              </p:par>
                            </p:childTnLst>
                          </p:cTn>
                        </p:par>
                        <p:par>
                          <p:cTn id="23" fill="hold">
                            <p:stCondLst>
                              <p:cond delay="500"/>
                            </p:stCondLst>
                            <p:childTnLst>
                              <p:par>
                                <p:cTn id="24" presetID="10" presetClass="entr" presetSubtype="0" fill="hold" grpId="0" nodeType="afterEffect">
                                  <p:stCondLst>
                                    <p:cond delay="0"/>
                                  </p:stCondLst>
                                  <p:childTnLst>
                                    <p:set>
                                      <p:cBhvr>
                                        <p:cTn id="25" dur="1" fill="hold">
                                          <p:stCondLst>
                                            <p:cond delay="0"/>
                                          </p:stCondLst>
                                        </p:cTn>
                                        <p:tgtEl>
                                          <p:spTgt spid="2"/>
                                        </p:tgtEl>
                                        <p:attrNameLst>
                                          <p:attrName>style.visibility</p:attrName>
                                        </p:attrNameLst>
                                      </p:cBhvr>
                                      <p:to>
                                        <p:strVal val="visible"/>
                                      </p:to>
                                    </p:set>
                                    <p:animEffect transition="in" filter="fade">
                                      <p:cBhvr>
                                        <p:cTn id="26" dur="500"/>
                                        <p:tgtEl>
                                          <p:spTgt spid="2"/>
                                        </p:tgtEl>
                                      </p:cBhvr>
                                    </p:animEffect>
                                  </p:childTnLst>
                                </p:cTn>
                              </p:par>
                            </p:childTnLst>
                          </p:cTn>
                        </p:par>
                        <p:par>
                          <p:cTn id="27" fill="hold">
                            <p:stCondLst>
                              <p:cond delay="1000"/>
                            </p:stCondLst>
                            <p:childTnLst>
                              <p:par>
                                <p:cTn id="28" presetID="22" presetClass="entr" presetSubtype="2" fill="hold" grpId="0" nodeType="afterEffect">
                                  <p:stCondLst>
                                    <p:cond delay="0"/>
                                  </p:stCondLst>
                                  <p:childTnLst>
                                    <p:set>
                                      <p:cBhvr>
                                        <p:cTn id="29" dur="1" fill="hold">
                                          <p:stCondLst>
                                            <p:cond delay="0"/>
                                          </p:stCondLst>
                                        </p:cTn>
                                        <p:tgtEl>
                                          <p:spTgt spid="3"/>
                                        </p:tgtEl>
                                        <p:attrNameLst>
                                          <p:attrName>style.visibility</p:attrName>
                                        </p:attrNameLst>
                                      </p:cBhvr>
                                      <p:to>
                                        <p:strVal val="visible"/>
                                      </p:to>
                                    </p:set>
                                    <p:animEffect transition="in" filter="wipe(right)">
                                      <p:cBhvr>
                                        <p:cTn id="30" dur="1250"/>
                                        <p:tgtEl>
                                          <p:spTgt spid="3"/>
                                        </p:tgtEl>
                                      </p:cBhvr>
                                    </p:animEffect>
                                  </p:childTnLst>
                                </p:cTn>
                              </p:par>
                            </p:childTnLst>
                          </p:cTn>
                        </p:par>
                        <p:par>
                          <p:cTn id="31" fill="hold">
                            <p:stCondLst>
                              <p:cond delay="2250"/>
                            </p:stCondLst>
                            <p:childTnLst>
                              <p:par>
                                <p:cTn id="32" presetID="10" presetClass="entr" presetSubtype="0" fill="hold" grpId="0" nodeType="after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fade">
                                      <p:cBhvr>
                                        <p:cTn id="34" dur="500"/>
                                        <p:tgtEl>
                                          <p:spTgt spid="14"/>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1">
                                            <p:txEl>
                                              <p:pRg st="4" end="4"/>
                                            </p:txEl>
                                          </p:spTgt>
                                        </p:tgtEl>
                                        <p:attrNameLst>
                                          <p:attrName>style.visibility</p:attrName>
                                        </p:attrNameLst>
                                      </p:cBhvr>
                                      <p:to>
                                        <p:strVal val="visible"/>
                                      </p:to>
                                    </p:set>
                                    <p:animEffect transition="in" filter="fade">
                                      <p:cBhvr>
                                        <p:cTn id="39" dur="500"/>
                                        <p:tgtEl>
                                          <p:spTgt spid="11">
                                            <p:txEl>
                                              <p:pRg st="4" end="4"/>
                                            </p:txEl>
                                          </p:spTgt>
                                        </p:tgtEl>
                                      </p:cBhvr>
                                    </p:animEffect>
                                  </p:childTnLst>
                                </p:cTn>
                              </p:par>
                              <p:par>
                                <p:cTn id="40" presetID="22" presetClass="entr" presetSubtype="8" fill="hold" grpId="0" nodeType="withEffect">
                                  <p:stCondLst>
                                    <p:cond delay="0"/>
                                  </p:stCondLst>
                                  <p:childTnLst>
                                    <p:set>
                                      <p:cBhvr>
                                        <p:cTn id="41" dur="1" fill="hold">
                                          <p:stCondLst>
                                            <p:cond delay="0"/>
                                          </p:stCondLst>
                                        </p:cTn>
                                        <p:tgtEl>
                                          <p:spTgt spid="4"/>
                                        </p:tgtEl>
                                        <p:attrNameLst>
                                          <p:attrName>style.visibility</p:attrName>
                                        </p:attrNameLst>
                                      </p:cBhvr>
                                      <p:to>
                                        <p:strVal val="visible"/>
                                      </p:to>
                                    </p:set>
                                    <p:animEffect transition="in" filter="wipe(left)">
                                      <p:cBhvr>
                                        <p:cTn id="42" dur="1000"/>
                                        <p:tgtEl>
                                          <p:spTgt spid="4"/>
                                        </p:tgtEl>
                                      </p:cBhvr>
                                    </p:animEffect>
                                  </p:childTnLst>
                                </p:cTn>
                              </p:par>
                            </p:childTnLst>
                          </p:cTn>
                        </p:par>
                        <p:par>
                          <p:cTn id="43" fill="hold">
                            <p:stCondLst>
                              <p:cond delay="1000"/>
                            </p:stCondLst>
                            <p:childTnLst>
                              <p:par>
                                <p:cTn id="44" presetID="10" presetClass="entr" presetSubtype="0" fill="hold" grpId="0" nodeType="afterEffect">
                                  <p:stCondLst>
                                    <p:cond delay="0"/>
                                  </p:stCondLst>
                                  <p:childTnLst>
                                    <p:set>
                                      <p:cBhvr>
                                        <p:cTn id="45" dur="1" fill="hold">
                                          <p:stCondLst>
                                            <p:cond delay="0"/>
                                          </p:stCondLst>
                                        </p:cTn>
                                        <p:tgtEl>
                                          <p:spTgt spid="15"/>
                                        </p:tgtEl>
                                        <p:attrNameLst>
                                          <p:attrName>style.visibility</p:attrName>
                                        </p:attrNameLst>
                                      </p:cBhvr>
                                      <p:to>
                                        <p:strVal val="visible"/>
                                      </p:to>
                                    </p:set>
                                    <p:animEffect transition="in" filter="fade">
                                      <p:cBhvr>
                                        <p:cTn id="46" dur="500"/>
                                        <p:tgtEl>
                                          <p:spTgt spid="15"/>
                                        </p:tgtEl>
                                      </p:cBhvr>
                                    </p:animEffect>
                                  </p:childTnLst>
                                </p:cTn>
                              </p:par>
                            </p:childTnLst>
                          </p:cTn>
                        </p:par>
                        <p:par>
                          <p:cTn id="47" fill="hold">
                            <p:stCondLst>
                              <p:cond delay="1500"/>
                            </p:stCondLst>
                            <p:childTnLst>
                              <p:par>
                                <p:cTn id="48" presetID="22" presetClass="entr" presetSubtype="2" fill="hold" grpId="0" nodeType="afterEffect">
                                  <p:stCondLst>
                                    <p:cond delay="0"/>
                                  </p:stCondLst>
                                  <p:childTnLst>
                                    <p:set>
                                      <p:cBhvr>
                                        <p:cTn id="49" dur="1" fill="hold">
                                          <p:stCondLst>
                                            <p:cond delay="0"/>
                                          </p:stCondLst>
                                        </p:cTn>
                                        <p:tgtEl>
                                          <p:spTgt spid="18"/>
                                        </p:tgtEl>
                                        <p:attrNameLst>
                                          <p:attrName>style.visibility</p:attrName>
                                        </p:attrNameLst>
                                      </p:cBhvr>
                                      <p:to>
                                        <p:strVal val="visible"/>
                                      </p:to>
                                    </p:set>
                                    <p:animEffect transition="in" filter="wipe(right)">
                                      <p:cBhvr>
                                        <p:cTn id="50" dur="1000"/>
                                        <p:tgtEl>
                                          <p:spTgt spid="18"/>
                                        </p:tgtEl>
                                      </p:cBhvr>
                                    </p:animEffect>
                                  </p:childTnLst>
                                </p:cTn>
                              </p:par>
                            </p:childTnLst>
                          </p:cTn>
                        </p:par>
                        <p:par>
                          <p:cTn id="51" fill="hold">
                            <p:stCondLst>
                              <p:cond delay="2500"/>
                            </p:stCondLst>
                            <p:childTnLst>
                              <p:par>
                                <p:cTn id="52" presetID="10" presetClass="entr" presetSubtype="0" fill="hold" grpId="0" nodeType="afterEffect">
                                  <p:stCondLst>
                                    <p:cond delay="0"/>
                                  </p:stCondLst>
                                  <p:childTnLst>
                                    <p:set>
                                      <p:cBhvr>
                                        <p:cTn id="53" dur="1" fill="hold">
                                          <p:stCondLst>
                                            <p:cond delay="0"/>
                                          </p:stCondLst>
                                        </p:cTn>
                                        <p:tgtEl>
                                          <p:spTgt spid="16"/>
                                        </p:tgtEl>
                                        <p:attrNameLst>
                                          <p:attrName>style.visibility</p:attrName>
                                        </p:attrNameLst>
                                      </p:cBhvr>
                                      <p:to>
                                        <p:strVal val="visible"/>
                                      </p:to>
                                    </p:set>
                                    <p:animEffect transition="in" filter="fade">
                                      <p:cBhvr>
                                        <p:cTn id="54"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12" grpId="0"/>
      <p:bldP spid="13" grpId="0"/>
      <p:bldP spid="2" grpId="0" animBg="1"/>
      <p:bldP spid="14" grpId="0" animBg="1"/>
      <p:bldP spid="15" grpId="0" animBg="1"/>
      <p:bldP spid="16" grpId="0" animBg="1"/>
      <p:bldP spid="3" grpId="0" animBg="1"/>
      <p:bldP spid="18" grpId="0" animBg="1"/>
      <p:bldP spid="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le 1"/>
          <p:cNvSpPr>
            <a:spLocks noGrp="1"/>
          </p:cNvSpPr>
          <p:nvPr>
            <p:ph type="title"/>
          </p:nvPr>
        </p:nvSpPr>
        <p:spPr>
          <a:xfrm>
            <a:off x="1050925" y="370525"/>
            <a:ext cx="8507413" cy="341632"/>
          </a:xfrm>
        </p:spPr>
        <p:txBody>
          <a:bodyPr/>
          <a:lstStyle/>
          <a:p>
            <a:pPr eaLnBrk="1" hangingPunct="1"/>
            <a:r>
              <a:rPr lang="en-US" sz="2400" dirty="0">
                <a:latin typeface="+mn-lt"/>
                <a:ea typeface="ＭＳ Ｐゴシック"/>
                <a:cs typeface="ＭＳ Ｐゴシック"/>
              </a:rPr>
              <a:t>Efficiency</a:t>
            </a:r>
            <a:endParaRPr lang="en-US" sz="2400" baseline="-25000" dirty="0">
              <a:latin typeface="+mn-lt"/>
              <a:ea typeface="ＭＳ Ｐゴシック"/>
              <a:cs typeface="ＭＳ Ｐゴシック"/>
            </a:endParaRPr>
          </a:p>
        </p:txBody>
      </p:sp>
      <p:sp>
        <p:nvSpPr>
          <p:cNvPr id="33" name="TextBox 32"/>
          <p:cNvSpPr txBox="1"/>
          <p:nvPr/>
        </p:nvSpPr>
        <p:spPr>
          <a:xfrm>
            <a:off x="973055" y="1056595"/>
            <a:ext cx="8547182" cy="2800767"/>
          </a:xfrm>
          <a:prstGeom prst="rect">
            <a:avLst/>
          </a:prstGeom>
          <a:noFill/>
        </p:spPr>
        <p:txBody>
          <a:bodyPr wrap="square" rtlCol="0">
            <a:spAutoFit/>
          </a:bodyPr>
          <a:lstStyle/>
          <a:p>
            <a:pPr marL="285750" indent="-285750">
              <a:buFont typeface="Arial" panose="020B0604020202020204" pitchFamily="34" charset="0"/>
              <a:buChar char="•"/>
            </a:pPr>
            <a:r>
              <a:rPr lang="en-US" sz="1600" dirty="0"/>
              <a:t>Equation 3, repeated below, is a means to calculate the Specific Energy </a:t>
            </a:r>
            <a:r>
              <a:rPr lang="en-US" sz="1600" u="sng" dirty="0"/>
              <a:t>actually consumed</a:t>
            </a:r>
            <a:r>
              <a:rPr lang="en-US" sz="1600" dirty="0"/>
              <a:t>  in a drilling process, as a function of drilling parameters.   </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For any given drilling environment (rock type and downhole stress) there is a minimum specific energy (</a:t>
            </a:r>
            <a:r>
              <a:rPr lang="en-US" sz="1600" dirty="0" err="1"/>
              <a:t>SE</a:t>
            </a:r>
            <a:r>
              <a:rPr lang="en-US" sz="1600" baseline="-25000" dirty="0" err="1"/>
              <a:t>m</a:t>
            </a:r>
            <a:r>
              <a:rPr lang="en-US" sz="1600" dirty="0"/>
              <a:t>) required to drill the rock efficiently.  </a:t>
            </a:r>
          </a:p>
          <a:p>
            <a:pPr marL="285750" indent="-285750">
              <a:buFont typeface="Arial" panose="020B0604020202020204" pitchFamily="34" charset="0"/>
              <a:buChar char="•"/>
            </a:pPr>
            <a:r>
              <a:rPr lang="en-US" sz="1600" dirty="0"/>
              <a:t>The Specific Energy actually consumed (</a:t>
            </a:r>
            <a:r>
              <a:rPr lang="en-US" sz="1600" dirty="0" err="1"/>
              <a:t>SE</a:t>
            </a:r>
            <a:r>
              <a:rPr lang="en-US" sz="1600" baseline="-25000" dirty="0" err="1"/>
              <a:t>c</a:t>
            </a:r>
            <a:r>
              <a:rPr lang="en-US" sz="1600" dirty="0"/>
              <a:t>) is usually higher than the minimum Specific Energy (</a:t>
            </a:r>
            <a:r>
              <a:rPr lang="en-US" sz="1600" dirty="0" err="1"/>
              <a:t>SE</a:t>
            </a:r>
            <a:r>
              <a:rPr lang="en-US" sz="1600" baseline="-25000" dirty="0" err="1"/>
              <a:t>m</a:t>
            </a:r>
            <a:r>
              <a:rPr lang="en-US" sz="1600" dirty="0"/>
              <a:t>).</a:t>
            </a:r>
          </a:p>
          <a:p>
            <a:pPr marL="285750" indent="-285750">
              <a:buFont typeface="Arial" panose="020B0604020202020204" pitchFamily="34" charset="0"/>
              <a:buChar char="•"/>
            </a:pPr>
            <a:r>
              <a:rPr lang="en-US" sz="1600" dirty="0"/>
              <a:t>We define a drilling efficiency as:  </a:t>
            </a:r>
          </a:p>
        </p:txBody>
      </p:sp>
      <mc:AlternateContent xmlns:mc="http://schemas.openxmlformats.org/markup-compatibility/2006" xmlns:a14="http://schemas.microsoft.com/office/drawing/2010/main">
        <mc:Choice Requires="a14">
          <p:sp>
            <p:nvSpPr>
              <p:cNvPr id="7" name="Rectangle 6"/>
              <p:cNvSpPr/>
              <p:nvPr/>
            </p:nvSpPr>
            <p:spPr>
              <a:xfrm>
                <a:off x="973056" y="1678332"/>
                <a:ext cx="2562112" cy="55502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600" i="1">
                          <a:solidFill>
                            <a:srgbClr val="0000FF"/>
                          </a:solidFill>
                          <a:latin typeface="Cambria Math"/>
                        </a:rPr>
                        <m:t>3.   </m:t>
                      </m:r>
                      <m:r>
                        <a:rPr lang="en-AU" sz="1600" i="1">
                          <a:solidFill>
                            <a:srgbClr val="0000FF"/>
                          </a:solidFill>
                          <a:latin typeface="Cambria Math" panose="02040503050406030204" pitchFamily="18" charset="0"/>
                        </a:rPr>
                        <m:t>𝑀</m:t>
                      </m:r>
                      <m:r>
                        <a:rPr lang="en-US" sz="1600" i="1">
                          <a:solidFill>
                            <a:srgbClr val="0000FF"/>
                          </a:solidFill>
                          <a:latin typeface="Cambria Math"/>
                        </a:rPr>
                        <m:t>𝑆</m:t>
                      </m:r>
                      <m:sSub>
                        <m:sSubPr>
                          <m:ctrlPr>
                            <a:rPr lang="en-US" sz="1600" i="1">
                              <a:solidFill>
                                <a:srgbClr val="0000FF"/>
                              </a:solidFill>
                              <a:latin typeface="Cambria Math" panose="02040503050406030204" pitchFamily="18" charset="0"/>
                            </a:rPr>
                          </m:ctrlPr>
                        </m:sSubPr>
                        <m:e>
                          <m:r>
                            <a:rPr lang="en-US" sz="1600" i="1">
                              <a:solidFill>
                                <a:srgbClr val="0000FF"/>
                              </a:solidFill>
                              <a:latin typeface="Cambria Math"/>
                            </a:rPr>
                            <m:t>𝐸</m:t>
                          </m:r>
                        </m:e>
                        <m:sub>
                          <m:r>
                            <a:rPr lang="en-US" sz="1600" i="1">
                              <a:solidFill>
                                <a:srgbClr val="0000FF"/>
                              </a:solidFill>
                              <a:latin typeface="Cambria Math"/>
                            </a:rPr>
                            <m:t>𝑐</m:t>
                          </m:r>
                        </m:sub>
                      </m:sSub>
                      <m:r>
                        <a:rPr lang="en-US" sz="1600" i="1">
                          <a:solidFill>
                            <a:srgbClr val="0000FF"/>
                          </a:solidFill>
                          <a:latin typeface="Cambria Math"/>
                        </a:rPr>
                        <m:t>≅</m:t>
                      </m:r>
                      <m:f>
                        <m:fPr>
                          <m:ctrlPr>
                            <a:rPr lang="en-US" sz="1600" i="1">
                              <a:solidFill>
                                <a:srgbClr val="0000FF"/>
                              </a:solidFill>
                              <a:latin typeface="Cambria Math" panose="02040503050406030204" pitchFamily="18" charset="0"/>
                            </a:rPr>
                          </m:ctrlPr>
                        </m:fPr>
                        <m:num>
                          <m:r>
                            <a:rPr lang="en-US" sz="1600" i="1">
                              <a:solidFill>
                                <a:srgbClr val="0000FF"/>
                              </a:solidFill>
                              <a:latin typeface="Cambria Math"/>
                            </a:rPr>
                            <m:t>480</m:t>
                          </m:r>
                          <m:r>
                            <a:rPr lang="en-US" sz="1600" i="1">
                              <a:solidFill>
                                <a:srgbClr val="0000FF"/>
                              </a:solidFill>
                              <a:latin typeface="Cambria Math"/>
                            </a:rPr>
                            <m:t>𝑇𝑄</m:t>
                          </m:r>
                          <m:r>
                            <a:rPr lang="en-AU" sz="1600" i="1">
                              <a:solidFill>
                                <a:srgbClr val="0000FF"/>
                              </a:solidFill>
                              <a:latin typeface="Cambria Math" panose="02040503050406030204" pitchFamily="18" charset="0"/>
                            </a:rPr>
                            <m:t>∗</m:t>
                          </m:r>
                          <m:r>
                            <a:rPr lang="en-AU" sz="1600" i="1">
                              <a:solidFill>
                                <a:srgbClr val="0000FF"/>
                              </a:solidFill>
                              <a:latin typeface="Cambria Math" panose="02040503050406030204" pitchFamily="18" charset="0"/>
                            </a:rPr>
                            <m:t>𝑅𝑃𝑀</m:t>
                          </m:r>
                          <m:r>
                            <a:rPr lang="en-US" sz="1600" i="1">
                              <a:solidFill>
                                <a:srgbClr val="0000FF"/>
                              </a:solidFill>
                              <a:latin typeface="Cambria Math"/>
                            </a:rPr>
                            <m:t> </m:t>
                          </m:r>
                        </m:num>
                        <m:den>
                          <m:sSup>
                            <m:sSupPr>
                              <m:ctrlPr>
                                <a:rPr lang="en-US" sz="1600" i="1">
                                  <a:solidFill>
                                    <a:srgbClr val="0000FF"/>
                                  </a:solidFill>
                                  <a:latin typeface="Cambria Math" panose="02040503050406030204" pitchFamily="18" charset="0"/>
                                </a:rPr>
                              </m:ctrlPr>
                            </m:sSupPr>
                            <m:e>
                              <m:r>
                                <a:rPr lang="en-US" sz="1600" i="1">
                                  <a:solidFill>
                                    <a:srgbClr val="0000FF"/>
                                  </a:solidFill>
                                  <a:latin typeface="Cambria Math"/>
                                </a:rPr>
                                <m:t>𝐷</m:t>
                              </m:r>
                            </m:e>
                            <m:sup>
                              <m:r>
                                <a:rPr lang="en-US" sz="1600" i="1">
                                  <a:solidFill>
                                    <a:srgbClr val="0000FF"/>
                                  </a:solidFill>
                                  <a:latin typeface="Cambria Math"/>
                                </a:rPr>
                                <m:t>2</m:t>
                              </m:r>
                            </m:sup>
                          </m:sSup>
                          <m:r>
                            <a:rPr lang="en-US" sz="1600" i="1">
                              <a:solidFill>
                                <a:srgbClr val="0000FF"/>
                              </a:solidFill>
                              <a:latin typeface="Cambria Math"/>
                            </a:rPr>
                            <m:t>𝑅</m:t>
                          </m:r>
                          <m:r>
                            <a:rPr lang="en-AU" sz="1600" i="1">
                              <a:solidFill>
                                <a:srgbClr val="0000FF"/>
                              </a:solidFill>
                              <a:latin typeface="Cambria Math" panose="02040503050406030204" pitchFamily="18" charset="0"/>
                            </a:rPr>
                            <m:t>𝑂𝑃</m:t>
                          </m:r>
                          <m:r>
                            <a:rPr lang="en-US" sz="1600" i="1">
                              <a:solidFill>
                                <a:srgbClr val="0000FF"/>
                              </a:solidFill>
                              <a:latin typeface="Cambria Math"/>
                            </a:rPr>
                            <m:t> </m:t>
                          </m:r>
                        </m:den>
                      </m:f>
                    </m:oMath>
                  </m:oMathPara>
                </a14:m>
                <a:endParaRPr lang="en-US" sz="1600" dirty="0">
                  <a:solidFill>
                    <a:srgbClr val="0000FF"/>
                  </a:solidFill>
                </a:endParaRPr>
              </a:p>
            </p:txBody>
          </p:sp>
        </mc:Choice>
        <mc:Fallback xmlns="">
          <p:sp>
            <p:nvSpPr>
              <p:cNvPr id="7" name="Rectangle 6"/>
              <p:cNvSpPr>
                <a:spLocks noRot="1" noChangeAspect="1" noMove="1" noResize="1" noEditPoints="1" noAdjustHandles="1" noChangeArrowheads="1" noChangeShapeType="1" noTextEdit="1"/>
              </p:cNvSpPr>
              <p:nvPr/>
            </p:nvSpPr>
            <p:spPr>
              <a:xfrm>
                <a:off x="973056" y="1678332"/>
                <a:ext cx="2562112" cy="555024"/>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Rectangle 1"/>
              <p:cNvSpPr/>
              <p:nvPr/>
            </p:nvSpPr>
            <p:spPr>
              <a:xfrm>
                <a:off x="1104042" y="4199552"/>
                <a:ext cx="1771959" cy="65954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1800" i="1">
                              <a:solidFill>
                                <a:srgbClr val="0000FF"/>
                              </a:solidFill>
                              <a:latin typeface="Cambria Math" panose="02040503050406030204" pitchFamily="18" charset="0"/>
                            </a:rPr>
                          </m:ctrlPr>
                        </m:sSubPr>
                        <m:e>
                          <m:r>
                            <a:rPr lang="en-US" sz="1800" i="1">
                              <a:solidFill>
                                <a:srgbClr val="0000FF"/>
                              </a:solidFill>
                              <a:latin typeface="Cambria Math"/>
                            </a:rPr>
                            <m:t>8.  </m:t>
                          </m:r>
                          <m:r>
                            <a:rPr lang="en-US" sz="1800" i="1">
                              <a:solidFill>
                                <a:srgbClr val="0000FF"/>
                              </a:solidFill>
                              <a:latin typeface="Cambria Math"/>
                            </a:rPr>
                            <m:t>𝐸</m:t>
                          </m:r>
                        </m:e>
                        <m:sub>
                          <m:r>
                            <a:rPr lang="en-US" sz="1800" i="1">
                              <a:solidFill>
                                <a:srgbClr val="0000FF"/>
                              </a:solidFill>
                              <a:latin typeface="Cambria Math"/>
                            </a:rPr>
                            <m:t>𝑓𝑓</m:t>
                          </m:r>
                        </m:sub>
                      </m:sSub>
                      <m:r>
                        <a:rPr lang="en-US" sz="1800" i="1">
                          <a:solidFill>
                            <a:srgbClr val="0000FF"/>
                          </a:solidFill>
                          <a:latin typeface="Cambria Math"/>
                        </a:rPr>
                        <m:t>=</m:t>
                      </m:r>
                      <m:f>
                        <m:fPr>
                          <m:ctrlPr>
                            <a:rPr lang="en-US" sz="1800" i="1">
                              <a:solidFill>
                                <a:srgbClr val="0000FF"/>
                              </a:solidFill>
                              <a:latin typeface="Cambria Math" panose="02040503050406030204" pitchFamily="18" charset="0"/>
                            </a:rPr>
                          </m:ctrlPr>
                        </m:fPr>
                        <m:num>
                          <m:r>
                            <a:rPr lang="en-AU" sz="1800" i="1">
                              <a:solidFill>
                                <a:srgbClr val="0000FF"/>
                              </a:solidFill>
                              <a:latin typeface="Cambria Math" panose="02040503050406030204" pitchFamily="18" charset="0"/>
                            </a:rPr>
                            <m:t>𝑀</m:t>
                          </m:r>
                          <m:r>
                            <a:rPr lang="en-US" sz="1800" i="1">
                              <a:solidFill>
                                <a:srgbClr val="0000FF"/>
                              </a:solidFill>
                              <a:latin typeface="Cambria Math"/>
                            </a:rPr>
                            <m:t>𝑆</m:t>
                          </m:r>
                          <m:sSub>
                            <m:sSubPr>
                              <m:ctrlPr>
                                <a:rPr lang="en-US" sz="1800" i="1">
                                  <a:solidFill>
                                    <a:srgbClr val="0000FF"/>
                                  </a:solidFill>
                                  <a:latin typeface="Cambria Math" panose="02040503050406030204" pitchFamily="18" charset="0"/>
                                </a:rPr>
                              </m:ctrlPr>
                            </m:sSubPr>
                            <m:e>
                              <m:r>
                                <a:rPr lang="en-US" sz="1800" i="1">
                                  <a:solidFill>
                                    <a:srgbClr val="0000FF"/>
                                  </a:solidFill>
                                  <a:latin typeface="Cambria Math"/>
                                </a:rPr>
                                <m:t>𝐸</m:t>
                              </m:r>
                            </m:e>
                            <m:sub>
                              <m:r>
                                <a:rPr lang="en-US" sz="1800" i="1">
                                  <a:solidFill>
                                    <a:srgbClr val="0000FF"/>
                                  </a:solidFill>
                                  <a:latin typeface="Cambria Math"/>
                                </a:rPr>
                                <m:t>𝑚</m:t>
                              </m:r>
                            </m:sub>
                          </m:sSub>
                        </m:num>
                        <m:den>
                          <m:r>
                            <a:rPr lang="en-AU" sz="1800" i="1">
                              <a:solidFill>
                                <a:srgbClr val="0000FF"/>
                              </a:solidFill>
                              <a:latin typeface="Cambria Math" panose="02040503050406030204" pitchFamily="18" charset="0"/>
                            </a:rPr>
                            <m:t>𝑀</m:t>
                          </m:r>
                          <m:r>
                            <a:rPr lang="en-US" sz="1800" i="1">
                              <a:solidFill>
                                <a:srgbClr val="0000FF"/>
                              </a:solidFill>
                              <a:latin typeface="Cambria Math"/>
                            </a:rPr>
                            <m:t>𝑆</m:t>
                          </m:r>
                          <m:sSub>
                            <m:sSubPr>
                              <m:ctrlPr>
                                <a:rPr lang="en-US" sz="1800" i="1">
                                  <a:solidFill>
                                    <a:srgbClr val="0000FF"/>
                                  </a:solidFill>
                                  <a:latin typeface="Cambria Math" panose="02040503050406030204" pitchFamily="18" charset="0"/>
                                </a:rPr>
                              </m:ctrlPr>
                            </m:sSubPr>
                            <m:e>
                              <m:r>
                                <a:rPr lang="en-US" sz="1800" i="1">
                                  <a:solidFill>
                                    <a:srgbClr val="0000FF"/>
                                  </a:solidFill>
                                  <a:latin typeface="Cambria Math"/>
                                </a:rPr>
                                <m:t>𝐸</m:t>
                              </m:r>
                            </m:e>
                            <m:sub>
                              <m:r>
                                <a:rPr lang="en-US" sz="1800" i="1">
                                  <a:solidFill>
                                    <a:srgbClr val="0000FF"/>
                                  </a:solidFill>
                                  <a:latin typeface="Cambria Math"/>
                                </a:rPr>
                                <m:t>𝑐</m:t>
                              </m:r>
                            </m:sub>
                          </m:sSub>
                        </m:den>
                      </m:f>
                    </m:oMath>
                  </m:oMathPara>
                </a14:m>
                <a:endParaRPr lang="en-US" sz="1800" dirty="0">
                  <a:solidFill>
                    <a:srgbClr val="0000FF"/>
                  </a:solidFill>
                </a:endParaRPr>
              </a:p>
            </p:txBody>
          </p:sp>
        </mc:Choice>
        <mc:Fallback xmlns="">
          <p:sp>
            <p:nvSpPr>
              <p:cNvPr id="2" name="Rectangle 1"/>
              <p:cNvSpPr>
                <a:spLocks noRot="1" noChangeAspect="1" noMove="1" noResize="1" noEditPoints="1" noAdjustHandles="1" noChangeArrowheads="1" noChangeShapeType="1" noTextEdit="1"/>
              </p:cNvSpPr>
              <p:nvPr/>
            </p:nvSpPr>
            <p:spPr>
              <a:xfrm>
                <a:off x="1104042" y="4199552"/>
                <a:ext cx="1771959" cy="659540"/>
              </a:xfrm>
              <a:prstGeom prst="rect">
                <a:avLst/>
              </a:prstGeom>
              <a:blipFill>
                <a:blip r:embed="rId4"/>
                <a:stretch>
                  <a:fillRect/>
                </a:stretch>
              </a:blipFill>
            </p:spPr>
            <p:txBody>
              <a:bodyPr/>
              <a:lstStyle/>
              <a:p>
                <a:r>
                  <a:rPr lang="en-US">
                    <a:noFill/>
                  </a:rPr>
                  <a:t> </a:t>
                </a:r>
              </a:p>
            </p:txBody>
          </p:sp>
        </mc:Fallback>
      </mc:AlternateContent>
      <p:pic>
        <p:nvPicPr>
          <p:cNvPr id="3" name="Picture 2"/>
          <p:cNvPicPr>
            <a:picLocks noChangeAspect="1"/>
          </p:cNvPicPr>
          <p:nvPr/>
        </p:nvPicPr>
        <p:blipFill>
          <a:blip r:embed="rId5"/>
          <a:stretch>
            <a:fillRect/>
          </a:stretch>
        </p:blipFill>
        <p:spPr>
          <a:xfrm>
            <a:off x="5661170" y="3629786"/>
            <a:ext cx="3125642" cy="2830637"/>
          </a:xfrm>
          <a:prstGeom prst="rect">
            <a:avLst/>
          </a:prstGeom>
          <a:ln>
            <a:solidFill>
              <a:schemeClr val="tx1"/>
            </a:solidFill>
          </a:ln>
        </p:spPr>
      </p:pic>
      <p:sp>
        <p:nvSpPr>
          <p:cNvPr id="6" name="Rectangle 5"/>
          <p:cNvSpPr/>
          <p:nvPr/>
        </p:nvSpPr>
        <p:spPr>
          <a:xfrm>
            <a:off x="1636000" y="5426154"/>
            <a:ext cx="4025170" cy="923330"/>
          </a:xfrm>
          <a:prstGeom prst="rect">
            <a:avLst/>
          </a:prstGeom>
        </p:spPr>
        <p:txBody>
          <a:bodyPr wrap="square">
            <a:spAutoFit/>
          </a:bodyPr>
          <a:lstStyle/>
          <a:p>
            <a:pPr>
              <a:spcBef>
                <a:spcPct val="50000"/>
              </a:spcBef>
            </a:pPr>
            <a:r>
              <a:rPr lang="en-US" altLang="en-US" sz="900" dirty="0" err="1">
                <a:solidFill>
                  <a:srgbClr val="FF0000"/>
                </a:solidFill>
                <a:latin typeface="Comic Sans MS" panose="030F0702030302020204" pitchFamily="66" charset="0"/>
              </a:rPr>
              <a:t>MSE</a:t>
            </a:r>
            <a:r>
              <a:rPr lang="en-US" altLang="en-US" sz="900" baseline="-25000" dirty="0" err="1">
                <a:solidFill>
                  <a:srgbClr val="FF0000"/>
                </a:solidFill>
                <a:latin typeface="Comic Sans MS" panose="030F0702030302020204" pitchFamily="66" charset="0"/>
              </a:rPr>
              <a:t>m</a:t>
            </a:r>
            <a:r>
              <a:rPr lang="en-US" altLang="en-US" sz="900" dirty="0">
                <a:solidFill>
                  <a:srgbClr val="FF0000"/>
                </a:solidFill>
                <a:latin typeface="Comic Sans MS" panose="030F0702030302020204" pitchFamily="66" charset="0"/>
              </a:rPr>
              <a:t>: </a:t>
            </a:r>
          </a:p>
          <a:p>
            <a:pPr marL="285750" indent="-285750">
              <a:spcBef>
                <a:spcPct val="50000"/>
              </a:spcBef>
              <a:buFontTx/>
              <a:buChar char="-"/>
            </a:pPr>
            <a:r>
              <a:rPr lang="en-US" altLang="en-US" sz="900" dirty="0">
                <a:solidFill>
                  <a:srgbClr val="FF0000"/>
                </a:solidFill>
                <a:latin typeface="Comic Sans MS" panose="030F0702030302020204" pitchFamily="66" charset="0"/>
              </a:rPr>
              <a:t>Minimum MSE with which you could expect to drill this rock if you did everything right.  </a:t>
            </a:r>
          </a:p>
          <a:p>
            <a:pPr marL="285750" indent="-285750">
              <a:spcBef>
                <a:spcPct val="50000"/>
              </a:spcBef>
              <a:buFontTx/>
              <a:buChar char="-"/>
            </a:pPr>
            <a:r>
              <a:rPr lang="en-US" altLang="en-US" sz="900" dirty="0">
                <a:solidFill>
                  <a:srgbClr val="FF0000"/>
                </a:solidFill>
                <a:latin typeface="Comic Sans MS" panose="030F0702030302020204" pitchFamily="66" charset="0"/>
              </a:rPr>
              <a:t>Atmospheric pressure, </a:t>
            </a:r>
            <a:r>
              <a:rPr lang="en-US" altLang="en-US" sz="900" dirty="0" err="1">
                <a:solidFill>
                  <a:srgbClr val="FF0000"/>
                </a:solidFill>
                <a:latin typeface="Comic Sans MS" panose="030F0702030302020204" pitchFamily="66" charset="0"/>
              </a:rPr>
              <a:t>MSEm</a:t>
            </a:r>
            <a:r>
              <a:rPr lang="en-US" altLang="en-US" sz="900" dirty="0">
                <a:solidFill>
                  <a:srgbClr val="FF0000"/>
                </a:solidFill>
                <a:latin typeface="Comic Sans MS" panose="030F0702030302020204" pitchFamily="66" charset="0"/>
              </a:rPr>
              <a:t> happens to be numerically close to the UCS of the rock.</a:t>
            </a:r>
          </a:p>
        </p:txBody>
      </p:sp>
    </p:spTree>
    <p:extLst>
      <p:ext uri="{BB962C8B-B14F-4D97-AF65-F5344CB8AC3E}">
        <p14:creationId xmlns:p14="http://schemas.microsoft.com/office/powerpoint/2010/main" val="2416275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3">
                                            <p:txEl>
                                              <p:pRg st="0" end="0"/>
                                            </p:txEl>
                                          </p:spTgt>
                                        </p:tgtEl>
                                        <p:attrNameLst>
                                          <p:attrName>style.visibility</p:attrName>
                                        </p:attrNameLst>
                                      </p:cBhvr>
                                      <p:to>
                                        <p:strVal val="visible"/>
                                      </p:to>
                                    </p:set>
                                    <p:animEffect transition="in" filter="fade">
                                      <p:cBhvr>
                                        <p:cTn id="7" dur="500"/>
                                        <p:tgtEl>
                                          <p:spTgt spid="3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3">
                                            <p:txEl>
                                              <p:pRg st="5" end="5"/>
                                            </p:txEl>
                                          </p:spTgt>
                                        </p:tgtEl>
                                        <p:attrNameLst>
                                          <p:attrName>style.visibility</p:attrName>
                                        </p:attrNameLst>
                                      </p:cBhvr>
                                      <p:to>
                                        <p:strVal val="visible"/>
                                      </p:to>
                                    </p:set>
                                    <p:animEffect transition="in" filter="fade">
                                      <p:cBhvr>
                                        <p:cTn id="15" dur="500"/>
                                        <p:tgtEl>
                                          <p:spTgt spid="33">
                                            <p:txEl>
                                              <p:pRg st="5" end="5"/>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3">
                                            <p:txEl>
                                              <p:pRg st="6" end="6"/>
                                            </p:txEl>
                                          </p:spTgt>
                                        </p:tgtEl>
                                        <p:attrNameLst>
                                          <p:attrName>style.visibility</p:attrName>
                                        </p:attrNameLst>
                                      </p:cBhvr>
                                      <p:to>
                                        <p:strVal val="visible"/>
                                      </p:to>
                                    </p:set>
                                    <p:animEffect transition="in" filter="fade">
                                      <p:cBhvr>
                                        <p:cTn id="18" dur="500"/>
                                        <p:tgtEl>
                                          <p:spTgt spid="33">
                                            <p:txEl>
                                              <p:pRg st="6" end="6"/>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3">
                                            <p:txEl>
                                              <p:pRg st="7" end="7"/>
                                            </p:txEl>
                                          </p:spTgt>
                                        </p:tgtEl>
                                        <p:attrNameLst>
                                          <p:attrName>style.visibility</p:attrName>
                                        </p:attrNameLst>
                                      </p:cBhvr>
                                      <p:to>
                                        <p:strVal val="visible"/>
                                      </p:to>
                                    </p:set>
                                    <p:animEffect transition="in" filter="fade">
                                      <p:cBhvr>
                                        <p:cTn id="23" dur="500"/>
                                        <p:tgtEl>
                                          <p:spTgt spid="33">
                                            <p:txEl>
                                              <p:pRg st="7" end="7"/>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
                                        </p:tgtEl>
                                        <p:attrNameLst>
                                          <p:attrName>style.visibility</p:attrName>
                                        </p:attrNameLst>
                                      </p:cBhvr>
                                      <p:to>
                                        <p:strVal val="visible"/>
                                      </p:to>
                                    </p:set>
                                    <p:animEffect transition="in" filter="fade">
                                      <p:cBhvr>
                                        <p:cTn id="26"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8208962" y="5753101"/>
            <a:ext cx="1609724" cy="981075"/>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18433" name="Title 1"/>
          <p:cNvSpPr>
            <a:spLocks noGrp="1"/>
          </p:cNvSpPr>
          <p:nvPr>
            <p:ph type="title"/>
          </p:nvPr>
        </p:nvSpPr>
        <p:spPr>
          <a:xfrm>
            <a:off x="1168400" y="465881"/>
            <a:ext cx="8507413" cy="398571"/>
          </a:xfrm>
        </p:spPr>
        <p:txBody>
          <a:bodyPr/>
          <a:lstStyle/>
          <a:p>
            <a:pPr eaLnBrk="1" hangingPunct="1"/>
            <a:r>
              <a:rPr lang="en-US" sz="2800" dirty="0">
                <a:latin typeface="+mn-lt"/>
                <a:ea typeface="ＭＳ Ｐゴシック"/>
                <a:cs typeface="ＭＳ Ｐゴシック"/>
              </a:rPr>
              <a:t>ROP in Terms of Penetration per Revolution </a:t>
            </a:r>
            <a:endParaRPr lang="en-US" sz="2800" baseline="-25000" dirty="0">
              <a:latin typeface="+mn-lt"/>
              <a:ea typeface="ＭＳ Ｐゴシック"/>
              <a:cs typeface="ＭＳ Ｐゴシック"/>
            </a:endParaRPr>
          </a:p>
        </p:txBody>
      </p:sp>
      <mc:AlternateContent xmlns:mc="http://schemas.openxmlformats.org/markup-compatibility/2006" xmlns:a14="http://schemas.microsoft.com/office/drawing/2010/main">
        <mc:Choice Requires="a14">
          <p:sp>
            <p:nvSpPr>
              <p:cNvPr id="6" name="Rectangle 5"/>
              <p:cNvSpPr/>
              <p:nvPr/>
            </p:nvSpPr>
            <p:spPr>
              <a:xfrm>
                <a:off x="848542" y="1617199"/>
                <a:ext cx="3508457" cy="67050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000" i="1">
                          <a:solidFill>
                            <a:srgbClr val="0000FF"/>
                          </a:solidFill>
                          <a:latin typeface="Cambria Math"/>
                        </a:rPr>
                        <m:t> 9.   </m:t>
                      </m:r>
                      <m:r>
                        <a:rPr lang="en-AU" sz="2000" i="1">
                          <a:solidFill>
                            <a:srgbClr val="0000FF"/>
                          </a:solidFill>
                          <a:latin typeface="Cambria Math" panose="02040503050406030204" pitchFamily="18" charset="0"/>
                        </a:rPr>
                        <m:t>𝐷𝑂𝐶</m:t>
                      </m:r>
                      <m:r>
                        <a:rPr lang="en-US" sz="2000" i="1">
                          <a:solidFill>
                            <a:srgbClr val="0000FF"/>
                          </a:solidFill>
                          <a:latin typeface="Cambria Math"/>
                        </a:rPr>
                        <m:t>=</m:t>
                      </m:r>
                      <m:f>
                        <m:fPr>
                          <m:ctrlPr>
                            <a:rPr lang="en-US" sz="2000" i="1">
                              <a:solidFill>
                                <a:srgbClr val="0000FF"/>
                              </a:solidFill>
                              <a:latin typeface="Cambria Math" panose="02040503050406030204" pitchFamily="18" charset="0"/>
                            </a:rPr>
                          </m:ctrlPr>
                        </m:fPr>
                        <m:num>
                          <m:r>
                            <a:rPr lang="en-US" sz="2000" i="1">
                              <a:solidFill>
                                <a:srgbClr val="0000FF"/>
                              </a:solidFill>
                              <a:latin typeface="Cambria Math"/>
                            </a:rPr>
                            <m:t>𝑅𝑂𝑃</m:t>
                          </m:r>
                        </m:num>
                        <m:den>
                          <m:r>
                            <a:rPr lang="en-US" sz="2000" i="1">
                              <a:solidFill>
                                <a:srgbClr val="0000FF"/>
                              </a:solidFill>
                              <a:latin typeface="Cambria Math"/>
                            </a:rPr>
                            <m:t>5∗</m:t>
                          </m:r>
                          <m:r>
                            <a:rPr lang="en-US" sz="2000" i="1">
                              <a:solidFill>
                                <a:srgbClr val="0000FF"/>
                              </a:solidFill>
                              <a:latin typeface="Cambria Math"/>
                            </a:rPr>
                            <m:t>𝑅𝑃𝑀</m:t>
                          </m:r>
                        </m:den>
                      </m:f>
                    </m:oMath>
                  </m:oMathPara>
                </a14:m>
                <a:endParaRPr lang="en-US" sz="2000" dirty="0">
                  <a:solidFill>
                    <a:srgbClr val="0000FF"/>
                  </a:solidFill>
                </a:endParaRPr>
              </a:p>
            </p:txBody>
          </p:sp>
        </mc:Choice>
        <mc:Fallback xmlns="">
          <p:sp>
            <p:nvSpPr>
              <p:cNvPr id="6" name="Rectangle 5"/>
              <p:cNvSpPr>
                <a:spLocks noRot="1" noChangeAspect="1" noMove="1" noResize="1" noEditPoints="1" noAdjustHandles="1" noChangeArrowheads="1" noChangeShapeType="1" noTextEdit="1"/>
              </p:cNvSpPr>
              <p:nvPr/>
            </p:nvSpPr>
            <p:spPr>
              <a:xfrm>
                <a:off x="848542" y="1617199"/>
                <a:ext cx="3508457" cy="670505"/>
              </a:xfrm>
              <a:prstGeom prst="rect">
                <a:avLst/>
              </a:prstGeom>
              <a:blipFill>
                <a:blip r:embed="rId3"/>
                <a:stretch>
                  <a:fillRect/>
                </a:stretch>
              </a:blipFill>
            </p:spPr>
            <p:txBody>
              <a:bodyPr/>
              <a:lstStyle/>
              <a:p>
                <a:r>
                  <a:rPr lang="en-US">
                    <a:noFill/>
                  </a:rPr>
                  <a:t> </a:t>
                </a:r>
              </a:p>
            </p:txBody>
          </p:sp>
        </mc:Fallback>
      </mc:AlternateContent>
      <p:sp>
        <p:nvSpPr>
          <p:cNvPr id="33" name="TextBox 32"/>
          <p:cNvSpPr txBox="1"/>
          <p:nvPr/>
        </p:nvSpPr>
        <p:spPr>
          <a:xfrm>
            <a:off x="1090530" y="1180420"/>
            <a:ext cx="8978529" cy="369332"/>
          </a:xfrm>
          <a:prstGeom prst="rect">
            <a:avLst/>
          </a:prstGeom>
          <a:noFill/>
        </p:spPr>
        <p:txBody>
          <a:bodyPr wrap="square" rtlCol="0">
            <a:spAutoFit/>
          </a:bodyPr>
          <a:lstStyle/>
          <a:p>
            <a:pPr marL="285750" indent="-285750">
              <a:buFont typeface="Arial" panose="020B0604020202020204" pitchFamily="34" charset="0"/>
              <a:buChar char="•"/>
            </a:pPr>
            <a:r>
              <a:rPr lang="en-US" sz="1800" dirty="0"/>
              <a:t>It is often convenient to express ROP as Depth of Cut(DOC).  </a:t>
            </a:r>
          </a:p>
        </p:txBody>
      </p:sp>
      <p:sp>
        <p:nvSpPr>
          <p:cNvPr id="5" name="TextBox 4"/>
          <p:cNvSpPr txBox="1"/>
          <p:nvPr/>
        </p:nvSpPr>
        <p:spPr>
          <a:xfrm>
            <a:off x="4598987" y="1744927"/>
            <a:ext cx="3286126" cy="577081"/>
          </a:xfrm>
          <a:prstGeom prst="rect">
            <a:avLst/>
          </a:prstGeom>
          <a:noFill/>
        </p:spPr>
        <p:txBody>
          <a:bodyPr wrap="square" rtlCol="0">
            <a:spAutoFit/>
          </a:bodyPr>
          <a:lstStyle/>
          <a:p>
            <a:r>
              <a:rPr lang="en-US" sz="1050" dirty="0">
                <a:solidFill>
                  <a:srgbClr val="0000FF"/>
                </a:solidFill>
              </a:rPr>
              <a:t>RPM = bit rotary speed (RPM)</a:t>
            </a:r>
          </a:p>
          <a:p>
            <a:r>
              <a:rPr lang="en-US" sz="1050" dirty="0">
                <a:solidFill>
                  <a:srgbClr val="0000FF"/>
                </a:solidFill>
              </a:rPr>
              <a:t>ROP = penetration rate (</a:t>
            </a:r>
            <a:r>
              <a:rPr lang="en-US" sz="1050" dirty="0" err="1">
                <a:solidFill>
                  <a:srgbClr val="0000FF"/>
                </a:solidFill>
              </a:rPr>
              <a:t>ft</a:t>
            </a:r>
            <a:r>
              <a:rPr lang="en-US" sz="1050" dirty="0">
                <a:solidFill>
                  <a:srgbClr val="0000FF"/>
                </a:solidFill>
              </a:rPr>
              <a:t>/</a:t>
            </a:r>
            <a:r>
              <a:rPr lang="en-US" sz="1050" dirty="0" err="1">
                <a:solidFill>
                  <a:srgbClr val="0000FF"/>
                </a:solidFill>
              </a:rPr>
              <a:t>hr</a:t>
            </a:r>
            <a:r>
              <a:rPr lang="en-US" sz="1050" dirty="0">
                <a:solidFill>
                  <a:srgbClr val="0000FF"/>
                </a:solidFill>
              </a:rPr>
              <a:t>)</a:t>
            </a:r>
          </a:p>
          <a:p>
            <a:r>
              <a:rPr lang="en-US" sz="1050" dirty="0">
                <a:solidFill>
                  <a:srgbClr val="0000FF"/>
                </a:solidFill>
              </a:rPr>
              <a:t>DOC = Depth of Cut (in/rev)</a:t>
            </a:r>
          </a:p>
        </p:txBody>
      </p:sp>
      <p:sp>
        <p:nvSpPr>
          <p:cNvPr id="7" name="TextBox 6"/>
          <p:cNvSpPr txBox="1"/>
          <p:nvPr/>
        </p:nvSpPr>
        <p:spPr>
          <a:xfrm>
            <a:off x="1090530" y="2656794"/>
            <a:ext cx="8318582" cy="1200329"/>
          </a:xfrm>
          <a:prstGeom prst="rect">
            <a:avLst/>
          </a:prstGeom>
          <a:noFill/>
        </p:spPr>
        <p:txBody>
          <a:bodyPr wrap="square" rtlCol="0">
            <a:spAutoFit/>
          </a:bodyPr>
          <a:lstStyle/>
          <a:p>
            <a:pPr marL="285750" indent="-285750">
              <a:buFont typeface="Arial" panose="020B0604020202020204" pitchFamily="34" charset="0"/>
              <a:buChar char="•"/>
            </a:pPr>
            <a:r>
              <a:rPr lang="en-US" sz="1800" dirty="0"/>
              <a:t>Plugging the expression for PPR (eqn. 9) and the expression for efficiency (eqn. 8) into equation 7, we may rewrite the two parameter drilling model as:</a:t>
            </a:r>
          </a:p>
          <a:p>
            <a:pPr marL="285750" indent="-285750">
              <a:buFont typeface="Arial" panose="020B0604020202020204" pitchFamily="34" charset="0"/>
              <a:buChar char="•"/>
            </a:pPr>
            <a:endParaRPr lang="en-US" sz="1800" dirty="0"/>
          </a:p>
        </p:txBody>
      </p:sp>
      <mc:AlternateContent xmlns:mc="http://schemas.openxmlformats.org/markup-compatibility/2006" xmlns:a14="http://schemas.microsoft.com/office/drawing/2010/main">
        <mc:Choice Requires="a14">
          <p:sp>
            <p:nvSpPr>
              <p:cNvPr id="8" name="Rectangle 7"/>
              <p:cNvSpPr/>
              <p:nvPr/>
            </p:nvSpPr>
            <p:spPr>
              <a:xfrm>
                <a:off x="848542" y="3768594"/>
                <a:ext cx="2972865" cy="552972"/>
              </a:xfrm>
              <a:prstGeom prst="rect">
                <a:avLst/>
              </a:prstGeom>
            </p:spPr>
            <p:txBody>
              <a:bodyPr wrap="none">
                <a:spAutoFit/>
              </a:bodyPr>
              <a:lstStyle/>
              <a:p>
                <a14:m>
                  <m:oMath xmlns:m="http://schemas.openxmlformats.org/officeDocument/2006/math">
                    <m:r>
                      <a:rPr lang="en-US" sz="2000" i="1">
                        <a:solidFill>
                          <a:srgbClr val="0000FF"/>
                        </a:solidFill>
                        <a:latin typeface="Cambria Math"/>
                      </a:rPr>
                      <m:t> 10.  </m:t>
                    </m:r>
                    <m:r>
                      <a:rPr lang="en-US" sz="2000" i="1">
                        <a:solidFill>
                          <a:srgbClr val="0000FF"/>
                        </a:solidFill>
                        <a:latin typeface="Cambria Math"/>
                      </a:rPr>
                      <m:t>𝑇𝑄</m:t>
                    </m:r>
                    <m:r>
                      <a:rPr lang="en-US" sz="2000" i="1">
                        <a:solidFill>
                          <a:srgbClr val="0000FF"/>
                        </a:solidFill>
                        <a:latin typeface="Cambria Math"/>
                      </a:rPr>
                      <m:t>=</m:t>
                    </m:r>
                    <m:d>
                      <m:dPr>
                        <m:ctrlPr>
                          <a:rPr lang="en-US" sz="2000" i="1">
                            <a:solidFill>
                              <a:srgbClr val="0000FF"/>
                            </a:solidFill>
                            <a:latin typeface="Cambria Math" panose="02040503050406030204" pitchFamily="18" charset="0"/>
                          </a:rPr>
                        </m:ctrlPr>
                      </m:dPr>
                      <m:e>
                        <m:f>
                          <m:fPr>
                            <m:ctrlPr>
                              <a:rPr lang="en-US" sz="2000" i="1">
                                <a:solidFill>
                                  <a:srgbClr val="0000FF"/>
                                </a:solidFill>
                                <a:latin typeface="Cambria Math" panose="02040503050406030204" pitchFamily="18" charset="0"/>
                              </a:rPr>
                            </m:ctrlPr>
                          </m:fPr>
                          <m:num>
                            <m:r>
                              <a:rPr lang="en-US" sz="2000" i="1">
                                <a:solidFill>
                                  <a:srgbClr val="0000FF"/>
                                </a:solidFill>
                                <a:latin typeface="Cambria Math"/>
                              </a:rPr>
                              <m:t>𝐷</m:t>
                            </m:r>
                          </m:num>
                          <m:den>
                            <m:r>
                              <a:rPr lang="en-US" sz="2000" i="1">
                                <a:solidFill>
                                  <a:srgbClr val="0000FF"/>
                                </a:solidFill>
                                <a:latin typeface="Cambria Math"/>
                              </a:rPr>
                              <m:t>36</m:t>
                            </m:r>
                          </m:den>
                        </m:f>
                      </m:e>
                    </m:d>
                    <m:r>
                      <a:rPr lang="en-US" sz="2000" i="1">
                        <a:solidFill>
                          <a:srgbClr val="0000FF"/>
                        </a:solidFill>
                        <a:latin typeface="Cambria Math"/>
                      </a:rPr>
                      <m:t>𝜇</m:t>
                    </m:r>
                  </m:oMath>
                </a14:m>
                <a:r>
                  <a:rPr lang="en-US" sz="2000" dirty="0">
                    <a:solidFill>
                      <a:srgbClr val="0000FF"/>
                    </a:solidFill>
                  </a:rPr>
                  <a:t> *</a:t>
                </a:r>
                <a14:m>
                  <m:oMath xmlns:m="http://schemas.openxmlformats.org/officeDocument/2006/math">
                    <m:r>
                      <a:rPr lang="en-US" sz="2000">
                        <a:solidFill>
                          <a:srgbClr val="0000FF"/>
                        </a:solidFill>
                        <a:latin typeface="Cambria Math"/>
                      </a:rPr>
                      <m:t>  </m:t>
                    </m:r>
                    <m:r>
                      <a:rPr lang="en-US" sz="2000" i="1">
                        <a:solidFill>
                          <a:srgbClr val="0000FF"/>
                        </a:solidFill>
                        <a:latin typeface="Cambria Math"/>
                      </a:rPr>
                      <m:t>𝑊</m:t>
                    </m:r>
                    <m:r>
                      <a:rPr lang="en-AU" sz="2000" i="1">
                        <a:solidFill>
                          <a:srgbClr val="0000FF"/>
                        </a:solidFill>
                        <a:latin typeface="Cambria Math" panose="02040503050406030204" pitchFamily="18" charset="0"/>
                      </a:rPr>
                      <m:t>𝑂𝐵</m:t>
                    </m:r>
                  </m:oMath>
                </a14:m>
                <a:r>
                  <a:rPr lang="en-US" sz="2000" dirty="0">
                    <a:solidFill>
                      <a:srgbClr val="0000FF"/>
                    </a:solidFill>
                  </a:rPr>
                  <a:t> </a:t>
                </a:r>
              </a:p>
            </p:txBody>
          </p:sp>
        </mc:Choice>
        <mc:Fallback xmlns="">
          <p:sp>
            <p:nvSpPr>
              <p:cNvPr id="8" name="Rectangle 7"/>
              <p:cNvSpPr>
                <a:spLocks noRot="1" noChangeAspect="1" noMove="1" noResize="1" noEditPoints="1" noAdjustHandles="1" noChangeArrowheads="1" noChangeShapeType="1" noTextEdit="1"/>
              </p:cNvSpPr>
              <p:nvPr/>
            </p:nvSpPr>
            <p:spPr>
              <a:xfrm>
                <a:off x="848542" y="3768594"/>
                <a:ext cx="2972865" cy="552972"/>
              </a:xfrm>
              <a:prstGeom prst="rect">
                <a:avLst/>
              </a:prstGeom>
              <a:blipFill>
                <a:blip r:embed="rId4"/>
                <a:stretch>
                  <a:fillRect b="-131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Rectangle 1"/>
              <p:cNvSpPr/>
              <p:nvPr/>
            </p:nvSpPr>
            <p:spPr>
              <a:xfrm>
                <a:off x="848542" y="4944847"/>
                <a:ext cx="3874202" cy="78386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i="1">
                          <a:solidFill>
                            <a:srgbClr val="0000FF"/>
                          </a:solidFill>
                          <a:latin typeface="Cambria Math"/>
                        </a:rPr>
                        <m:t>11.  </m:t>
                      </m:r>
                      <m:r>
                        <a:rPr lang="en-AU" sz="2000" i="1">
                          <a:solidFill>
                            <a:srgbClr val="0000FF"/>
                          </a:solidFill>
                          <a:latin typeface="Cambria Math" panose="02040503050406030204" pitchFamily="18" charset="0"/>
                        </a:rPr>
                        <m:t>𝐷𝑂𝐶</m:t>
                      </m:r>
                      <m:r>
                        <a:rPr lang="en-US" sz="2000" i="1">
                          <a:solidFill>
                            <a:srgbClr val="0000FF"/>
                          </a:solidFill>
                          <a:latin typeface="Cambria Math"/>
                        </a:rPr>
                        <m:t>≅</m:t>
                      </m:r>
                      <m:d>
                        <m:dPr>
                          <m:ctrlPr>
                            <a:rPr lang="en-US" sz="2000" i="1">
                              <a:solidFill>
                                <a:srgbClr val="0000FF"/>
                              </a:solidFill>
                              <a:latin typeface="Cambria Math" panose="02040503050406030204" pitchFamily="18" charset="0"/>
                            </a:rPr>
                          </m:ctrlPr>
                        </m:dPr>
                        <m:e>
                          <m:f>
                            <m:fPr>
                              <m:ctrlPr>
                                <a:rPr lang="en-US" sz="2000" i="1">
                                  <a:solidFill>
                                    <a:srgbClr val="0000FF"/>
                                  </a:solidFill>
                                  <a:latin typeface="Cambria Math" panose="02040503050406030204" pitchFamily="18" charset="0"/>
                                </a:rPr>
                              </m:ctrlPr>
                            </m:fPr>
                            <m:num>
                              <m:r>
                                <a:rPr lang="en-US" sz="2000" i="1">
                                  <a:solidFill>
                                    <a:srgbClr val="0000FF"/>
                                  </a:solidFill>
                                  <a:latin typeface="Cambria Math"/>
                                </a:rPr>
                                <m:t>96</m:t>
                              </m:r>
                            </m:num>
                            <m:den>
                              <m:r>
                                <a:rPr lang="en-AU" sz="2000" i="1">
                                  <a:solidFill>
                                    <a:srgbClr val="0000FF"/>
                                  </a:solidFill>
                                  <a:latin typeface="Cambria Math" panose="02040503050406030204" pitchFamily="18" charset="0"/>
                                </a:rPr>
                                <m:t>𝑀</m:t>
                              </m:r>
                              <m:r>
                                <a:rPr lang="en-US" sz="2000" i="1">
                                  <a:solidFill>
                                    <a:srgbClr val="0000FF"/>
                                  </a:solidFill>
                                  <a:latin typeface="Cambria Math"/>
                                </a:rPr>
                                <m:t>𝑆</m:t>
                              </m:r>
                              <m:sSub>
                                <m:sSubPr>
                                  <m:ctrlPr>
                                    <a:rPr lang="en-US" sz="2000" i="1">
                                      <a:solidFill>
                                        <a:srgbClr val="0000FF"/>
                                      </a:solidFill>
                                      <a:latin typeface="Cambria Math" panose="02040503050406030204" pitchFamily="18" charset="0"/>
                                    </a:rPr>
                                  </m:ctrlPr>
                                </m:sSubPr>
                                <m:e>
                                  <m:r>
                                    <a:rPr lang="en-US" sz="2000" i="1">
                                      <a:solidFill>
                                        <a:srgbClr val="0000FF"/>
                                      </a:solidFill>
                                      <a:latin typeface="Cambria Math"/>
                                    </a:rPr>
                                    <m:t>𝐸</m:t>
                                  </m:r>
                                </m:e>
                                <m:sub>
                                  <m:r>
                                    <a:rPr lang="en-US" sz="2000" i="1">
                                      <a:solidFill>
                                        <a:srgbClr val="0000FF"/>
                                      </a:solidFill>
                                      <a:latin typeface="Cambria Math"/>
                                    </a:rPr>
                                    <m:t>𝑚</m:t>
                                  </m:r>
                                </m:sub>
                              </m:sSub>
                              <m:sSup>
                                <m:sSupPr>
                                  <m:ctrlPr>
                                    <a:rPr lang="en-US" sz="2000" i="1">
                                      <a:solidFill>
                                        <a:srgbClr val="0000FF"/>
                                      </a:solidFill>
                                      <a:latin typeface="Cambria Math" panose="02040503050406030204" pitchFamily="18" charset="0"/>
                                    </a:rPr>
                                  </m:ctrlPr>
                                </m:sSupPr>
                                <m:e>
                                  <m:r>
                                    <a:rPr lang="en-US" sz="2000" i="1">
                                      <a:solidFill>
                                        <a:srgbClr val="0000FF"/>
                                      </a:solidFill>
                                      <a:latin typeface="Cambria Math"/>
                                    </a:rPr>
                                    <m:t>𝐷</m:t>
                                  </m:r>
                                </m:e>
                                <m:sup>
                                  <m:r>
                                    <a:rPr lang="en-US" sz="2000" i="1">
                                      <a:solidFill>
                                        <a:srgbClr val="0000FF"/>
                                      </a:solidFill>
                                      <a:latin typeface="Cambria Math"/>
                                    </a:rPr>
                                    <m:t>2</m:t>
                                  </m:r>
                                </m:sup>
                              </m:sSup>
                            </m:den>
                          </m:f>
                        </m:e>
                      </m:d>
                      <m:sSub>
                        <m:sSubPr>
                          <m:ctrlPr>
                            <a:rPr lang="en-US" sz="2000" i="1">
                              <a:solidFill>
                                <a:srgbClr val="0000FF"/>
                              </a:solidFill>
                              <a:latin typeface="Cambria Math" panose="02040503050406030204" pitchFamily="18" charset="0"/>
                            </a:rPr>
                          </m:ctrlPr>
                        </m:sSubPr>
                        <m:e>
                          <m:r>
                            <a:rPr lang="en-US" sz="2000" i="1">
                              <a:solidFill>
                                <a:srgbClr val="0000FF"/>
                              </a:solidFill>
                              <a:latin typeface="Cambria Math"/>
                            </a:rPr>
                            <m:t>𝐸</m:t>
                          </m:r>
                        </m:e>
                        <m:sub>
                          <m:r>
                            <a:rPr lang="en-US" sz="2000" i="1">
                              <a:solidFill>
                                <a:srgbClr val="0000FF"/>
                              </a:solidFill>
                              <a:latin typeface="Cambria Math"/>
                            </a:rPr>
                            <m:t>𝑓𝑓</m:t>
                          </m:r>
                        </m:sub>
                      </m:sSub>
                      <m:r>
                        <a:rPr lang="en-US" sz="2000" i="1">
                          <a:solidFill>
                            <a:srgbClr val="0000FF"/>
                          </a:solidFill>
                          <a:latin typeface="Cambria Math"/>
                        </a:rPr>
                        <m:t>∗ </m:t>
                      </m:r>
                      <m:r>
                        <a:rPr lang="en-US" sz="2000" i="1">
                          <a:solidFill>
                            <a:srgbClr val="0000FF"/>
                          </a:solidFill>
                          <a:latin typeface="Cambria Math"/>
                        </a:rPr>
                        <m:t>𝑇𝑄</m:t>
                      </m:r>
                    </m:oMath>
                  </m:oMathPara>
                </a14:m>
                <a:endParaRPr lang="en-US" sz="2000" dirty="0">
                  <a:solidFill>
                    <a:srgbClr val="0000FF"/>
                  </a:solidFill>
                </a:endParaRPr>
              </a:p>
            </p:txBody>
          </p:sp>
        </mc:Choice>
        <mc:Fallback xmlns="">
          <p:sp>
            <p:nvSpPr>
              <p:cNvPr id="2" name="Rectangle 1"/>
              <p:cNvSpPr>
                <a:spLocks noRot="1" noChangeAspect="1" noMove="1" noResize="1" noEditPoints="1" noAdjustHandles="1" noChangeArrowheads="1" noChangeShapeType="1" noTextEdit="1"/>
              </p:cNvSpPr>
              <p:nvPr/>
            </p:nvSpPr>
            <p:spPr>
              <a:xfrm>
                <a:off x="848542" y="4944847"/>
                <a:ext cx="3874202" cy="783869"/>
              </a:xfrm>
              <a:prstGeom prst="rect">
                <a:avLst/>
              </a:prstGeom>
              <a:blipFill>
                <a:blip r:embed="rId5"/>
                <a:stretch>
                  <a:fillRect/>
                </a:stretch>
              </a:blipFill>
            </p:spPr>
            <p:txBody>
              <a:bodyPr/>
              <a:lstStyle/>
              <a:p>
                <a:r>
                  <a:rPr lang="en-US">
                    <a:noFill/>
                  </a:rPr>
                  <a:t> </a:t>
                </a:r>
              </a:p>
            </p:txBody>
          </p:sp>
        </mc:Fallback>
      </mc:AlternateContent>
      <p:sp>
        <p:nvSpPr>
          <p:cNvPr id="9" name="TextBox 8"/>
          <p:cNvSpPr txBox="1"/>
          <p:nvPr/>
        </p:nvSpPr>
        <p:spPr>
          <a:xfrm>
            <a:off x="6159302" y="3265909"/>
            <a:ext cx="3649861" cy="1877437"/>
          </a:xfrm>
          <a:prstGeom prst="rect">
            <a:avLst/>
          </a:prstGeom>
          <a:noFill/>
        </p:spPr>
        <p:txBody>
          <a:bodyPr wrap="square" rtlCol="0">
            <a:spAutoFit/>
          </a:bodyPr>
          <a:lstStyle/>
          <a:p>
            <a:pPr marL="285750" indent="-285750">
              <a:buFont typeface="Arial" panose="020B0604020202020204" pitchFamily="34" charset="0"/>
              <a:buChar char="•"/>
            </a:pPr>
            <a:r>
              <a:rPr lang="en-US" sz="1200" dirty="0"/>
              <a:t>Everything in the parentheses is a constant, for a given bit diameter in a given drilling environment.</a:t>
            </a:r>
          </a:p>
          <a:p>
            <a:pPr marL="285750" indent="-285750">
              <a:buFont typeface="Arial" panose="020B0604020202020204" pitchFamily="34" charset="0"/>
              <a:buChar char="•"/>
            </a:pPr>
            <a:r>
              <a:rPr lang="en-US" sz="1200" dirty="0"/>
              <a:t>Equation 10 says the bit weight will generate torque governed by the  aggressivity, </a:t>
            </a:r>
            <a:r>
              <a:rPr lang="en-US" sz="1200" b="1" dirty="0">
                <a:latin typeface="Symbol" panose="05050102010706020507" pitchFamily="18" charset="2"/>
              </a:rPr>
              <a:t>m</a:t>
            </a:r>
            <a:r>
              <a:rPr lang="en-US" sz="1200" dirty="0"/>
              <a:t>.</a:t>
            </a:r>
          </a:p>
          <a:p>
            <a:pPr marL="285750" indent="-285750">
              <a:buFont typeface="Arial" panose="020B0604020202020204" pitchFamily="34" charset="0"/>
              <a:buChar char="•"/>
            </a:pPr>
            <a:r>
              <a:rPr lang="en-US" sz="1200" dirty="0"/>
              <a:t>Equation 11 says the torque will make hole at a rate governed by the efficiency, E</a:t>
            </a:r>
            <a:r>
              <a:rPr lang="en-US" sz="1200" baseline="-25000" dirty="0"/>
              <a:t>ff</a:t>
            </a:r>
            <a:r>
              <a:rPr lang="en-US" sz="1200" dirty="0"/>
              <a:t>.</a:t>
            </a:r>
          </a:p>
          <a:p>
            <a:pPr marL="285750" indent="-285750">
              <a:buFont typeface="Arial" panose="020B0604020202020204" pitchFamily="34" charset="0"/>
              <a:buChar char="•"/>
            </a:pPr>
            <a:endParaRPr lang="en-US" sz="1800" dirty="0"/>
          </a:p>
        </p:txBody>
      </p:sp>
      <p:sp>
        <p:nvSpPr>
          <p:cNvPr id="13" name="Oval 12"/>
          <p:cNvSpPr/>
          <p:nvPr/>
        </p:nvSpPr>
        <p:spPr>
          <a:xfrm>
            <a:off x="3793281" y="3784911"/>
            <a:ext cx="915525" cy="704552"/>
          </a:xfrm>
          <a:prstGeom prst="ellipse">
            <a:avLst/>
          </a:prstGeom>
          <a:noFill/>
          <a:ln w="508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14" name="Oval 13"/>
          <p:cNvSpPr/>
          <p:nvPr/>
        </p:nvSpPr>
        <p:spPr>
          <a:xfrm>
            <a:off x="1260858" y="3720256"/>
            <a:ext cx="571861" cy="704552"/>
          </a:xfrm>
          <a:prstGeom prst="ellipse">
            <a:avLst/>
          </a:prstGeom>
          <a:noFill/>
          <a:ln w="508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15" name="Oval 14"/>
          <p:cNvSpPr/>
          <p:nvPr/>
        </p:nvSpPr>
        <p:spPr>
          <a:xfrm>
            <a:off x="4167069" y="5045705"/>
            <a:ext cx="569539" cy="704552"/>
          </a:xfrm>
          <a:prstGeom prst="ellipse">
            <a:avLst/>
          </a:prstGeom>
          <a:noFill/>
          <a:ln w="508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16" name="Oval 15"/>
          <p:cNvSpPr/>
          <p:nvPr/>
        </p:nvSpPr>
        <p:spPr>
          <a:xfrm>
            <a:off x="1550988" y="5127909"/>
            <a:ext cx="847725" cy="704552"/>
          </a:xfrm>
          <a:prstGeom prst="ellipse">
            <a:avLst/>
          </a:prstGeom>
          <a:noFill/>
          <a:ln w="508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17" name="Freeform 16"/>
          <p:cNvSpPr/>
          <p:nvPr/>
        </p:nvSpPr>
        <p:spPr>
          <a:xfrm>
            <a:off x="1839641" y="3558206"/>
            <a:ext cx="2223754" cy="266144"/>
          </a:xfrm>
          <a:custGeom>
            <a:avLst/>
            <a:gdLst>
              <a:gd name="connsiteX0" fmla="*/ 1362075 w 1362075"/>
              <a:gd name="connsiteY0" fmla="*/ 125033 h 191708"/>
              <a:gd name="connsiteX1" fmla="*/ 676275 w 1362075"/>
              <a:gd name="connsiteY1" fmla="*/ 1208 h 191708"/>
              <a:gd name="connsiteX2" fmla="*/ 0 w 1362075"/>
              <a:gd name="connsiteY2" fmla="*/ 191708 h 191708"/>
              <a:gd name="connsiteX0" fmla="*/ 1332378 w 1332378"/>
              <a:gd name="connsiteY0" fmla="*/ 131593 h 191417"/>
              <a:gd name="connsiteX1" fmla="*/ 676275 w 1332378"/>
              <a:gd name="connsiteY1" fmla="*/ 917 h 191417"/>
              <a:gd name="connsiteX2" fmla="*/ 0 w 1332378"/>
              <a:gd name="connsiteY2" fmla="*/ 191417 h 191417"/>
            </a:gdLst>
            <a:ahLst/>
            <a:cxnLst>
              <a:cxn ang="0">
                <a:pos x="connsiteX0" y="connsiteY0"/>
              </a:cxn>
              <a:cxn ang="0">
                <a:pos x="connsiteX1" y="connsiteY1"/>
              </a:cxn>
              <a:cxn ang="0">
                <a:pos x="connsiteX2" y="connsiteY2"/>
              </a:cxn>
            </a:cxnLst>
            <a:rect l="l" t="t" r="r" b="b"/>
            <a:pathLst>
              <a:path w="1332378" h="191417">
                <a:moveTo>
                  <a:pt x="1332378" y="131593"/>
                </a:moveTo>
                <a:cubicBezTo>
                  <a:pt x="1102984" y="64124"/>
                  <a:pt x="898338" y="-9054"/>
                  <a:pt x="676275" y="917"/>
                </a:cubicBezTo>
                <a:cubicBezTo>
                  <a:pt x="454212" y="10888"/>
                  <a:pt x="224631" y="101723"/>
                  <a:pt x="0" y="191417"/>
                </a:cubicBezTo>
              </a:path>
            </a:pathLst>
          </a:custGeom>
          <a:noFill/>
          <a:ln w="50800">
            <a:solidFill>
              <a:srgbClr val="FF0000"/>
            </a:solidFill>
            <a:tailEnd type="stealth" w="med" len="lg"/>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18" name="Freeform 17"/>
          <p:cNvSpPr/>
          <p:nvPr/>
        </p:nvSpPr>
        <p:spPr>
          <a:xfrm>
            <a:off x="2315364" y="4842528"/>
            <a:ext cx="1837841" cy="311442"/>
          </a:xfrm>
          <a:custGeom>
            <a:avLst/>
            <a:gdLst>
              <a:gd name="connsiteX0" fmla="*/ 1362075 w 1362075"/>
              <a:gd name="connsiteY0" fmla="*/ 125033 h 191708"/>
              <a:gd name="connsiteX1" fmla="*/ 676275 w 1362075"/>
              <a:gd name="connsiteY1" fmla="*/ 1208 h 191708"/>
              <a:gd name="connsiteX2" fmla="*/ 0 w 1362075"/>
              <a:gd name="connsiteY2" fmla="*/ 191708 h 191708"/>
              <a:gd name="connsiteX0" fmla="*/ 1362075 w 1362075"/>
              <a:gd name="connsiteY0" fmla="*/ 158247 h 224922"/>
              <a:gd name="connsiteX1" fmla="*/ 676275 w 1362075"/>
              <a:gd name="connsiteY1" fmla="*/ 844 h 224922"/>
              <a:gd name="connsiteX2" fmla="*/ 0 w 1362075"/>
              <a:gd name="connsiteY2" fmla="*/ 224922 h 224922"/>
              <a:gd name="connsiteX0" fmla="*/ 1335584 w 1335584"/>
              <a:gd name="connsiteY0" fmla="*/ 157507 h 179411"/>
              <a:gd name="connsiteX1" fmla="*/ 649784 w 1335584"/>
              <a:gd name="connsiteY1" fmla="*/ 104 h 179411"/>
              <a:gd name="connsiteX2" fmla="*/ 0 w 1335584"/>
              <a:gd name="connsiteY2" fmla="*/ 179411 h 179411"/>
              <a:gd name="connsiteX0" fmla="*/ 1304678 w 1304678"/>
              <a:gd name="connsiteY0" fmla="*/ 157507 h 179411"/>
              <a:gd name="connsiteX1" fmla="*/ 649784 w 1304678"/>
              <a:gd name="connsiteY1" fmla="*/ 104 h 179411"/>
              <a:gd name="connsiteX2" fmla="*/ 0 w 1304678"/>
              <a:gd name="connsiteY2" fmla="*/ 179411 h 179411"/>
              <a:gd name="connsiteX0" fmla="*/ 1279269 w 1279269"/>
              <a:gd name="connsiteY0" fmla="*/ 146544 h 179423"/>
              <a:gd name="connsiteX1" fmla="*/ 649784 w 1279269"/>
              <a:gd name="connsiteY1" fmla="*/ 116 h 179423"/>
              <a:gd name="connsiteX2" fmla="*/ 0 w 1279269"/>
              <a:gd name="connsiteY2" fmla="*/ 179423 h 179423"/>
            </a:gdLst>
            <a:ahLst/>
            <a:cxnLst>
              <a:cxn ang="0">
                <a:pos x="connsiteX0" y="connsiteY0"/>
              </a:cxn>
              <a:cxn ang="0">
                <a:pos x="connsiteX1" y="connsiteY1"/>
              </a:cxn>
              <a:cxn ang="0">
                <a:pos x="connsiteX2" y="connsiteY2"/>
              </a:cxn>
            </a:cxnLst>
            <a:rect l="l" t="t" r="r" b="b"/>
            <a:pathLst>
              <a:path w="1279269" h="179423">
                <a:moveTo>
                  <a:pt x="1279269" y="146544"/>
                </a:moveTo>
                <a:cubicBezTo>
                  <a:pt x="1049875" y="79075"/>
                  <a:pt x="867230" y="-3535"/>
                  <a:pt x="649784" y="116"/>
                </a:cubicBezTo>
                <a:cubicBezTo>
                  <a:pt x="432338" y="3767"/>
                  <a:pt x="224631" y="89729"/>
                  <a:pt x="0" y="179423"/>
                </a:cubicBezTo>
              </a:path>
            </a:pathLst>
          </a:custGeom>
          <a:noFill/>
          <a:ln w="50800">
            <a:solidFill>
              <a:srgbClr val="FF0000"/>
            </a:solidFill>
            <a:tailEnd type="stealth" w="med" len="lg"/>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11" name="Rounded Rectangle 10"/>
          <p:cNvSpPr/>
          <p:nvPr/>
        </p:nvSpPr>
        <p:spPr>
          <a:xfrm>
            <a:off x="2535555" y="3807431"/>
            <a:ext cx="278870" cy="533857"/>
          </a:xfrm>
          <a:prstGeom prst="roundRect">
            <a:avLst/>
          </a:prstGeom>
          <a:noFill/>
          <a:ln w="19050">
            <a:solidFill>
              <a:srgbClr val="0066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21" name="Rounded Rectangle 20"/>
          <p:cNvSpPr/>
          <p:nvPr/>
        </p:nvSpPr>
        <p:spPr>
          <a:xfrm>
            <a:off x="3549016" y="5095101"/>
            <a:ext cx="461724" cy="533857"/>
          </a:xfrm>
          <a:prstGeom prst="roundRect">
            <a:avLst/>
          </a:prstGeom>
          <a:noFill/>
          <a:ln w="19050">
            <a:solidFill>
              <a:srgbClr val="0066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22" name="TextBox 21"/>
          <p:cNvSpPr txBox="1"/>
          <p:nvPr/>
        </p:nvSpPr>
        <p:spPr>
          <a:xfrm>
            <a:off x="1074737" y="5929313"/>
            <a:ext cx="8039100" cy="646331"/>
          </a:xfrm>
          <a:prstGeom prst="rect">
            <a:avLst/>
          </a:prstGeom>
          <a:noFill/>
        </p:spPr>
        <p:txBody>
          <a:bodyPr wrap="square" rtlCol="0">
            <a:spAutoFit/>
          </a:bodyPr>
          <a:lstStyle/>
          <a:p>
            <a:pPr marL="285750" indent="-285750">
              <a:buFont typeface="Arial" panose="020B0604020202020204" pitchFamily="34" charset="0"/>
              <a:buChar char="•"/>
            </a:pPr>
            <a:r>
              <a:rPr lang="en-US" sz="1800" b="1" i="1" dirty="0"/>
              <a:t>These two parameters, aggressivity and efficiency, govern ROP, in this two-parameter model.  </a:t>
            </a:r>
          </a:p>
        </p:txBody>
      </p:sp>
    </p:spTree>
    <p:extLst>
      <p:ext uri="{BB962C8B-B14F-4D97-AF65-F5344CB8AC3E}">
        <p14:creationId xmlns:p14="http://schemas.microsoft.com/office/powerpoint/2010/main" val="373498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fade">
                                      <p:cBhvr>
                                        <p:cTn id="24" dur="500"/>
                                        <p:tgtEl>
                                          <p:spTgt spid="2"/>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9">
                                            <p:txEl>
                                              <p:pRg st="0" end="0"/>
                                            </p:txEl>
                                          </p:spTgt>
                                        </p:tgtEl>
                                        <p:attrNameLst>
                                          <p:attrName>style.visibility</p:attrName>
                                        </p:attrNameLst>
                                      </p:cBhvr>
                                      <p:to>
                                        <p:strVal val="visible"/>
                                      </p:to>
                                    </p:set>
                                    <p:animEffect transition="in" filter="fade">
                                      <p:cBhvr>
                                        <p:cTn id="29" dur="500"/>
                                        <p:tgtEl>
                                          <p:spTgt spid="9">
                                            <p:txEl>
                                              <p:pRg st="0" end="0"/>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9">
                                            <p:txEl>
                                              <p:pRg st="1" end="1"/>
                                            </p:txEl>
                                          </p:spTgt>
                                        </p:tgtEl>
                                        <p:attrNameLst>
                                          <p:attrName>style.visibility</p:attrName>
                                        </p:attrNameLst>
                                      </p:cBhvr>
                                      <p:to>
                                        <p:strVal val="visible"/>
                                      </p:to>
                                    </p:set>
                                    <p:animEffect transition="in" filter="fade">
                                      <p:cBhvr>
                                        <p:cTn id="34" dur="500"/>
                                        <p:tgtEl>
                                          <p:spTgt spid="9">
                                            <p:txEl>
                                              <p:pRg st="1" end="1"/>
                                            </p:txEl>
                                          </p:spTgt>
                                        </p:tgtEl>
                                      </p:cBhvr>
                                    </p:animEffect>
                                  </p:childTnLst>
                                </p:cTn>
                              </p:par>
                            </p:childTnLst>
                          </p:cTn>
                        </p:par>
                        <p:par>
                          <p:cTn id="35" fill="hold">
                            <p:stCondLst>
                              <p:cond delay="500"/>
                            </p:stCondLst>
                            <p:childTnLst>
                              <p:par>
                                <p:cTn id="36" presetID="10" presetClass="entr" presetSubtype="0" fill="hold" grpId="0" nodeType="after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fade">
                                      <p:cBhvr>
                                        <p:cTn id="38" dur="500"/>
                                        <p:tgtEl>
                                          <p:spTgt spid="13"/>
                                        </p:tgtEl>
                                      </p:cBhvr>
                                    </p:animEffect>
                                  </p:childTnLst>
                                </p:cTn>
                              </p:par>
                            </p:childTnLst>
                          </p:cTn>
                        </p:par>
                        <p:par>
                          <p:cTn id="39" fill="hold">
                            <p:stCondLst>
                              <p:cond delay="1000"/>
                            </p:stCondLst>
                            <p:childTnLst>
                              <p:par>
                                <p:cTn id="40" presetID="10" presetClass="entr" presetSubtype="0" fill="hold" grpId="0" nodeType="after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fade">
                                      <p:cBhvr>
                                        <p:cTn id="42" dur="500"/>
                                        <p:tgtEl>
                                          <p:spTgt spid="11"/>
                                        </p:tgtEl>
                                      </p:cBhvr>
                                    </p:animEffect>
                                  </p:childTnLst>
                                </p:cTn>
                              </p:par>
                            </p:childTnLst>
                          </p:cTn>
                        </p:par>
                        <p:par>
                          <p:cTn id="43" fill="hold">
                            <p:stCondLst>
                              <p:cond delay="1500"/>
                            </p:stCondLst>
                            <p:childTnLst>
                              <p:par>
                                <p:cTn id="44" presetID="22" presetClass="entr" presetSubtype="2" fill="hold" grpId="0" nodeType="afterEffect">
                                  <p:stCondLst>
                                    <p:cond delay="0"/>
                                  </p:stCondLst>
                                  <p:childTnLst>
                                    <p:set>
                                      <p:cBhvr>
                                        <p:cTn id="45" dur="1" fill="hold">
                                          <p:stCondLst>
                                            <p:cond delay="0"/>
                                          </p:stCondLst>
                                        </p:cTn>
                                        <p:tgtEl>
                                          <p:spTgt spid="17"/>
                                        </p:tgtEl>
                                        <p:attrNameLst>
                                          <p:attrName>style.visibility</p:attrName>
                                        </p:attrNameLst>
                                      </p:cBhvr>
                                      <p:to>
                                        <p:strVal val="visible"/>
                                      </p:to>
                                    </p:set>
                                    <p:animEffect transition="in" filter="wipe(right)">
                                      <p:cBhvr>
                                        <p:cTn id="46" dur="1000"/>
                                        <p:tgtEl>
                                          <p:spTgt spid="17"/>
                                        </p:tgtEl>
                                      </p:cBhvr>
                                    </p:animEffect>
                                  </p:childTnLst>
                                </p:cTn>
                              </p:par>
                            </p:childTnLst>
                          </p:cTn>
                        </p:par>
                        <p:par>
                          <p:cTn id="47" fill="hold">
                            <p:stCondLst>
                              <p:cond delay="2500"/>
                            </p:stCondLst>
                            <p:childTnLst>
                              <p:par>
                                <p:cTn id="48" presetID="10" presetClass="entr" presetSubtype="0" fill="hold" grpId="0" nodeType="afterEffect">
                                  <p:stCondLst>
                                    <p:cond delay="0"/>
                                  </p:stCondLst>
                                  <p:childTnLst>
                                    <p:set>
                                      <p:cBhvr>
                                        <p:cTn id="49" dur="1" fill="hold">
                                          <p:stCondLst>
                                            <p:cond delay="0"/>
                                          </p:stCondLst>
                                        </p:cTn>
                                        <p:tgtEl>
                                          <p:spTgt spid="14"/>
                                        </p:tgtEl>
                                        <p:attrNameLst>
                                          <p:attrName>style.visibility</p:attrName>
                                        </p:attrNameLst>
                                      </p:cBhvr>
                                      <p:to>
                                        <p:strVal val="visible"/>
                                      </p:to>
                                    </p:set>
                                    <p:animEffect transition="in" filter="fade">
                                      <p:cBhvr>
                                        <p:cTn id="50" dur="500"/>
                                        <p:tgtEl>
                                          <p:spTgt spid="14"/>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9">
                                            <p:txEl>
                                              <p:pRg st="2" end="2"/>
                                            </p:txEl>
                                          </p:spTgt>
                                        </p:tgtEl>
                                        <p:attrNameLst>
                                          <p:attrName>style.visibility</p:attrName>
                                        </p:attrNameLst>
                                      </p:cBhvr>
                                      <p:to>
                                        <p:strVal val="visible"/>
                                      </p:to>
                                    </p:set>
                                    <p:animEffect transition="in" filter="fade">
                                      <p:cBhvr>
                                        <p:cTn id="55" dur="500"/>
                                        <p:tgtEl>
                                          <p:spTgt spid="9">
                                            <p:txEl>
                                              <p:pRg st="2" end="2"/>
                                            </p:txEl>
                                          </p:spTgt>
                                        </p:tgtEl>
                                      </p:cBhvr>
                                    </p:animEffect>
                                  </p:childTnLst>
                                </p:cTn>
                              </p:par>
                            </p:childTnLst>
                          </p:cTn>
                        </p:par>
                        <p:par>
                          <p:cTn id="56" fill="hold">
                            <p:stCondLst>
                              <p:cond delay="500"/>
                            </p:stCondLst>
                            <p:childTnLst>
                              <p:par>
                                <p:cTn id="57" presetID="10" presetClass="entr" presetSubtype="0" fill="hold" grpId="0" nodeType="afterEffect">
                                  <p:stCondLst>
                                    <p:cond delay="0"/>
                                  </p:stCondLst>
                                  <p:childTnLst>
                                    <p:set>
                                      <p:cBhvr>
                                        <p:cTn id="58" dur="1" fill="hold">
                                          <p:stCondLst>
                                            <p:cond delay="0"/>
                                          </p:stCondLst>
                                        </p:cTn>
                                        <p:tgtEl>
                                          <p:spTgt spid="15"/>
                                        </p:tgtEl>
                                        <p:attrNameLst>
                                          <p:attrName>style.visibility</p:attrName>
                                        </p:attrNameLst>
                                      </p:cBhvr>
                                      <p:to>
                                        <p:strVal val="visible"/>
                                      </p:to>
                                    </p:set>
                                    <p:animEffect transition="in" filter="fade">
                                      <p:cBhvr>
                                        <p:cTn id="59" dur="500"/>
                                        <p:tgtEl>
                                          <p:spTgt spid="15"/>
                                        </p:tgtEl>
                                      </p:cBhvr>
                                    </p:animEffect>
                                  </p:childTnLst>
                                </p:cTn>
                              </p:par>
                            </p:childTnLst>
                          </p:cTn>
                        </p:par>
                        <p:par>
                          <p:cTn id="60" fill="hold">
                            <p:stCondLst>
                              <p:cond delay="1000"/>
                            </p:stCondLst>
                            <p:childTnLst>
                              <p:par>
                                <p:cTn id="61" presetID="10" presetClass="entr" presetSubtype="0" fill="hold" grpId="0" nodeType="afterEffect">
                                  <p:stCondLst>
                                    <p:cond delay="0"/>
                                  </p:stCondLst>
                                  <p:childTnLst>
                                    <p:set>
                                      <p:cBhvr>
                                        <p:cTn id="62" dur="1" fill="hold">
                                          <p:stCondLst>
                                            <p:cond delay="0"/>
                                          </p:stCondLst>
                                        </p:cTn>
                                        <p:tgtEl>
                                          <p:spTgt spid="21"/>
                                        </p:tgtEl>
                                        <p:attrNameLst>
                                          <p:attrName>style.visibility</p:attrName>
                                        </p:attrNameLst>
                                      </p:cBhvr>
                                      <p:to>
                                        <p:strVal val="visible"/>
                                      </p:to>
                                    </p:set>
                                    <p:animEffect transition="in" filter="fade">
                                      <p:cBhvr>
                                        <p:cTn id="63" dur="500"/>
                                        <p:tgtEl>
                                          <p:spTgt spid="21"/>
                                        </p:tgtEl>
                                      </p:cBhvr>
                                    </p:animEffect>
                                  </p:childTnLst>
                                </p:cTn>
                              </p:par>
                            </p:childTnLst>
                          </p:cTn>
                        </p:par>
                        <p:par>
                          <p:cTn id="64" fill="hold">
                            <p:stCondLst>
                              <p:cond delay="1500"/>
                            </p:stCondLst>
                            <p:childTnLst>
                              <p:par>
                                <p:cTn id="65" presetID="22" presetClass="entr" presetSubtype="2" fill="hold" grpId="0" nodeType="afterEffect">
                                  <p:stCondLst>
                                    <p:cond delay="0"/>
                                  </p:stCondLst>
                                  <p:childTnLst>
                                    <p:set>
                                      <p:cBhvr>
                                        <p:cTn id="66" dur="1" fill="hold">
                                          <p:stCondLst>
                                            <p:cond delay="0"/>
                                          </p:stCondLst>
                                        </p:cTn>
                                        <p:tgtEl>
                                          <p:spTgt spid="18"/>
                                        </p:tgtEl>
                                        <p:attrNameLst>
                                          <p:attrName>style.visibility</p:attrName>
                                        </p:attrNameLst>
                                      </p:cBhvr>
                                      <p:to>
                                        <p:strVal val="visible"/>
                                      </p:to>
                                    </p:set>
                                    <p:animEffect transition="in" filter="wipe(right)">
                                      <p:cBhvr>
                                        <p:cTn id="67" dur="1000"/>
                                        <p:tgtEl>
                                          <p:spTgt spid="18"/>
                                        </p:tgtEl>
                                      </p:cBhvr>
                                    </p:animEffect>
                                  </p:childTnLst>
                                </p:cTn>
                              </p:par>
                            </p:childTnLst>
                          </p:cTn>
                        </p:par>
                        <p:par>
                          <p:cTn id="68" fill="hold">
                            <p:stCondLst>
                              <p:cond delay="2500"/>
                            </p:stCondLst>
                            <p:childTnLst>
                              <p:par>
                                <p:cTn id="69" presetID="10" presetClass="entr" presetSubtype="0" fill="hold" grpId="0" nodeType="afterEffect">
                                  <p:stCondLst>
                                    <p:cond delay="0"/>
                                  </p:stCondLst>
                                  <p:childTnLst>
                                    <p:set>
                                      <p:cBhvr>
                                        <p:cTn id="70" dur="1" fill="hold">
                                          <p:stCondLst>
                                            <p:cond delay="0"/>
                                          </p:stCondLst>
                                        </p:cTn>
                                        <p:tgtEl>
                                          <p:spTgt spid="16"/>
                                        </p:tgtEl>
                                        <p:attrNameLst>
                                          <p:attrName>style.visibility</p:attrName>
                                        </p:attrNameLst>
                                      </p:cBhvr>
                                      <p:to>
                                        <p:strVal val="visible"/>
                                      </p:to>
                                    </p:set>
                                    <p:animEffect transition="in" filter="fade">
                                      <p:cBhvr>
                                        <p:cTn id="71" dur="500"/>
                                        <p:tgtEl>
                                          <p:spTgt spid="16"/>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grpId="0" nodeType="clickEffect">
                                  <p:stCondLst>
                                    <p:cond delay="0"/>
                                  </p:stCondLst>
                                  <p:childTnLst>
                                    <p:set>
                                      <p:cBhvr>
                                        <p:cTn id="75" dur="1" fill="hold">
                                          <p:stCondLst>
                                            <p:cond delay="0"/>
                                          </p:stCondLst>
                                        </p:cTn>
                                        <p:tgtEl>
                                          <p:spTgt spid="22"/>
                                        </p:tgtEl>
                                        <p:attrNameLst>
                                          <p:attrName>style.visibility</p:attrName>
                                        </p:attrNameLst>
                                      </p:cBhvr>
                                      <p:to>
                                        <p:strVal val="visible"/>
                                      </p:to>
                                    </p:set>
                                    <p:animEffect transition="in" filter="fade">
                                      <p:cBhvr>
                                        <p:cTn id="76"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33" grpId="0"/>
      <p:bldP spid="5" grpId="0"/>
      <p:bldP spid="7" grpId="0"/>
      <p:bldP spid="8" grpId="0"/>
      <p:bldP spid="2" grpId="0"/>
      <p:bldP spid="13" grpId="0" animBg="1"/>
      <p:bldP spid="14" grpId="0" animBg="1"/>
      <p:bldP spid="15" grpId="0" animBg="1"/>
      <p:bldP spid="16" grpId="0" animBg="1"/>
      <p:bldP spid="17" grpId="0" animBg="1"/>
      <p:bldP spid="18" grpId="0" animBg="1"/>
      <p:bldP spid="11" grpId="0" animBg="1"/>
      <p:bldP spid="21" grpId="0" animBg="1"/>
      <p:bldP spid="2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C224838-254B-82D6-AA30-A4B0AA6716B7}"/>
              </a:ext>
            </a:extLst>
          </p:cNvPr>
          <p:cNvSpPr>
            <a:spLocks noGrp="1"/>
          </p:cNvSpPr>
          <p:nvPr>
            <p:ph type="title"/>
          </p:nvPr>
        </p:nvSpPr>
        <p:spPr/>
        <p:txBody>
          <a:bodyPr/>
          <a:lstStyle/>
          <a:p>
            <a:endParaRPr lang="en-US"/>
          </a:p>
        </p:txBody>
      </p:sp>
      <p:pic>
        <p:nvPicPr>
          <p:cNvPr id="7" name="Picture 6">
            <a:extLst>
              <a:ext uri="{FF2B5EF4-FFF2-40B4-BE49-F238E27FC236}">
                <a16:creationId xmlns:a16="http://schemas.microsoft.com/office/drawing/2014/main" id="{C76410EE-D14A-2B9C-D861-D4DA11DD1A68}"/>
              </a:ext>
            </a:extLst>
          </p:cNvPr>
          <p:cNvPicPr>
            <a:picLocks noChangeAspect="1"/>
          </p:cNvPicPr>
          <p:nvPr/>
        </p:nvPicPr>
        <p:blipFill>
          <a:blip r:embed="rId2"/>
          <a:stretch>
            <a:fillRect/>
          </a:stretch>
        </p:blipFill>
        <p:spPr>
          <a:xfrm>
            <a:off x="540000" y="1508289"/>
            <a:ext cx="3249575" cy="2010330"/>
          </a:xfrm>
          <a:prstGeom prst="rect">
            <a:avLst/>
          </a:prstGeom>
        </p:spPr>
      </p:pic>
      <p:sp>
        <p:nvSpPr>
          <p:cNvPr id="9" name="TextBox 8">
            <a:extLst>
              <a:ext uri="{FF2B5EF4-FFF2-40B4-BE49-F238E27FC236}">
                <a16:creationId xmlns:a16="http://schemas.microsoft.com/office/drawing/2014/main" id="{64AFBCED-DE49-EA4A-206B-7ACCCD4F5848}"/>
              </a:ext>
            </a:extLst>
          </p:cNvPr>
          <p:cNvSpPr txBox="1"/>
          <p:nvPr/>
        </p:nvSpPr>
        <p:spPr>
          <a:xfrm>
            <a:off x="540000" y="3559020"/>
            <a:ext cx="3048785" cy="230832"/>
          </a:xfrm>
          <a:prstGeom prst="rect">
            <a:avLst/>
          </a:prstGeom>
          <a:noFill/>
        </p:spPr>
        <p:txBody>
          <a:bodyPr wrap="square">
            <a:spAutoFit/>
          </a:bodyPr>
          <a:lstStyle/>
          <a:p>
            <a:r>
              <a:rPr lang="en-US" sz="900" dirty="0">
                <a:hlinkClick r:id="rId3"/>
              </a:rPr>
              <a:t>https://www.youtube.com/watch?v=4RixMPF4xis</a:t>
            </a:r>
            <a:endParaRPr lang="en-US" sz="900" dirty="0"/>
          </a:p>
        </p:txBody>
      </p:sp>
      <p:sp>
        <p:nvSpPr>
          <p:cNvPr id="10" name="TextBox 9">
            <a:extLst>
              <a:ext uri="{FF2B5EF4-FFF2-40B4-BE49-F238E27FC236}">
                <a16:creationId xmlns:a16="http://schemas.microsoft.com/office/drawing/2014/main" id="{F68F3371-70EB-FE08-CCF0-E4A77503B5A0}"/>
              </a:ext>
            </a:extLst>
          </p:cNvPr>
          <p:cNvSpPr txBox="1"/>
          <p:nvPr/>
        </p:nvSpPr>
        <p:spPr>
          <a:xfrm>
            <a:off x="540000" y="1158240"/>
            <a:ext cx="3249575" cy="369332"/>
          </a:xfrm>
          <a:prstGeom prst="rect">
            <a:avLst/>
          </a:prstGeom>
          <a:noFill/>
        </p:spPr>
        <p:txBody>
          <a:bodyPr wrap="square" lIns="0" tIns="0" rIns="0" bIns="0" rtlCol="0">
            <a:spAutoFit/>
          </a:bodyPr>
          <a:lstStyle/>
          <a:p>
            <a:r>
              <a:rPr lang="en-AU" dirty="0">
                <a:solidFill>
                  <a:schemeClr val="accent2"/>
                </a:solidFill>
              </a:rPr>
              <a:t>AI &gt; ML &gt; DL</a:t>
            </a:r>
            <a:endParaRPr lang="en-US" dirty="0">
              <a:solidFill>
                <a:schemeClr val="accent2"/>
              </a:solidFill>
            </a:endParaRPr>
          </a:p>
        </p:txBody>
      </p:sp>
      <p:pic>
        <p:nvPicPr>
          <p:cNvPr id="14" name="Picture 13">
            <a:extLst>
              <a:ext uri="{FF2B5EF4-FFF2-40B4-BE49-F238E27FC236}">
                <a16:creationId xmlns:a16="http://schemas.microsoft.com/office/drawing/2014/main" id="{FC024310-FE37-9517-2785-9D054E0BD8F5}"/>
              </a:ext>
            </a:extLst>
          </p:cNvPr>
          <p:cNvPicPr>
            <a:picLocks noChangeAspect="1"/>
          </p:cNvPicPr>
          <p:nvPr/>
        </p:nvPicPr>
        <p:blipFill>
          <a:blip r:embed="rId4"/>
          <a:stretch>
            <a:fillRect/>
          </a:stretch>
        </p:blipFill>
        <p:spPr>
          <a:xfrm>
            <a:off x="6051500" y="2033464"/>
            <a:ext cx="5353838" cy="1525556"/>
          </a:xfrm>
          <a:prstGeom prst="rect">
            <a:avLst/>
          </a:prstGeom>
        </p:spPr>
      </p:pic>
      <p:pic>
        <p:nvPicPr>
          <p:cNvPr id="16" name="Picture 15">
            <a:extLst>
              <a:ext uri="{FF2B5EF4-FFF2-40B4-BE49-F238E27FC236}">
                <a16:creationId xmlns:a16="http://schemas.microsoft.com/office/drawing/2014/main" id="{A33BF1CC-CDE1-2A53-45E1-3DE2A1249F89}"/>
              </a:ext>
            </a:extLst>
          </p:cNvPr>
          <p:cNvPicPr>
            <a:picLocks noChangeAspect="1"/>
          </p:cNvPicPr>
          <p:nvPr/>
        </p:nvPicPr>
        <p:blipFill>
          <a:blip r:embed="rId5"/>
          <a:stretch>
            <a:fillRect/>
          </a:stretch>
        </p:blipFill>
        <p:spPr>
          <a:xfrm>
            <a:off x="264377" y="4157245"/>
            <a:ext cx="5004742" cy="2384931"/>
          </a:xfrm>
          <a:prstGeom prst="rect">
            <a:avLst/>
          </a:prstGeom>
        </p:spPr>
      </p:pic>
    </p:spTree>
    <p:extLst>
      <p:ext uri="{BB962C8B-B14F-4D97-AF65-F5344CB8AC3E}">
        <p14:creationId xmlns:p14="http://schemas.microsoft.com/office/powerpoint/2010/main" val="4247414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E08697-7A1A-2243-5F5F-38B95494E97B}"/>
              </a:ext>
            </a:extLst>
          </p:cNvPr>
          <p:cNvSpPr>
            <a:spLocks noGrp="1"/>
          </p:cNvSpPr>
          <p:nvPr>
            <p:ph type="title"/>
          </p:nvPr>
        </p:nvSpPr>
        <p:spPr/>
        <p:txBody>
          <a:bodyPr/>
          <a:lstStyle/>
          <a:p>
            <a:endParaRPr lang="en-US"/>
          </a:p>
        </p:txBody>
      </p:sp>
      <p:sp>
        <p:nvSpPr>
          <p:cNvPr id="3" name="Slide Number Placeholder 2">
            <a:extLst>
              <a:ext uri="{FF2B5EF4-FFF2-40B4-BE49-F238E27FC236}">
                <a16:creationId xmlns:a16="http://schemas.microsoft.com/office/drawing/2014/main" id="{44EF3B2E-2310-6EF9-B276-F6F962275F96}"/>
              </a:ext>
            </a:extLst>
          </p:cNvPr>
          <p:cNvSpPr>
            <a:spLocks noGrp="1"/>
          </p:cNvSpPr>
          <p:nvPr>
            <p:ph type="sldNum" sz="quarter" idx="11"/>
          </p:nvPr>
        </p:nvSpPr>
        <p:spPr/>
        <p:txBody>
          <a:bodyPr/>
          <a:lstStyle/>
          <a:p>
            <a:fld id="{00E6A5BD-C011-4A45-AA3A-201790FB7F2B}" type="slidenum">
              <a:rPr lang="en-CA" smtClean="0"/>
              <a:pPr/>
              <a:t>3</a:t>
            </a:fld>
            <a:endParaRPr lang="en-CA" dirty="0"/>
          </a:p>
        </p:txBody>
      </p:sp>
      <p:sp>
        <p:nvSpPr>
          <p:cNvPr id="4" name="Footer Placeholder 3">
            <a:extLst>
              <a:ext uri="{FF2B5EF4-FFF2-40B4-BE49-F238E27FC236}">
                <a16:creationId xmlns:a16="http://schemas.microsoft.com/office/drawing/2014/main" id="{5C016E58-C31D-B725-180F-76275640C79F}"/>
              </a:ext>
            </a:extLst>
          </p:cNvPr>
          <p:cNvSpPr>
            <a:spLocks noGrp="1"/>
          </p:cNvSpPr>
          <p:nvPr>
            <p:ph type="ftr" sz="quarter" idx="12"/>
          </p:nvPr>
        </p:nvSpPr>
        <p:spPr/>
        <p:txBody>
          <a:bodyPr/>
          <a:lstStyle/>
          <a:p>
            <a:r>
              <a:rPr lang="en-AU" spc="-10">
                <a:solidFill>
                  <a:schemeClr val="accent4"/>
                </a:solidFill>
              </a:rPr>
              <a:t>Copyright 2019 Baker Hughes Company LLC. All rights reserved.</a:t>
            </a:r>
            <a:endParaRPr lang="en-US" spc="-10" dirty="0">
              <a:solidFill>
                <a:schemeClr val="accent4"/>
              </a:solidFill>
            </a:endParaRPr>
          </a:p>
        </p:txBody>
      </p:sp>
    </p:spTree>
    <p:extLst>
      <p:ext uri="{BB962C8B-B14F-4D97-AF65-F5344CB8AC3E}">
        <p14:creationId xmlns:p14="http://schemas.microsoft.com/office/powerpoint/2010/main" val="460361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3C599C-630A-30DE-6B4B-1C9B7F051694}"/>
              </a:ext>
            </a:extLst>
          </p:cNvPr>
          <p:cNvSpPr>
            <a:spLocks noGrp="1"/>
          </p:cNvSpPr>
          <p:nvPr>
            <p:ph type="title"/>
          </p:nvPr>
        </p:nvSpPr>
        <p:spPr/>
        <p:txBody>
          <a:bodyPr/>
          <a:lstStyle/>
          <a:p>
            <a:endParaRPr lang="en-US"/>
          </a:p>
        </p:txBody>
      </p:sp>
      <p:sp>
        <p:nvSpPr>
          <p:cNvPr id="3" name="Slide Number Placeholder 2">
            <a:extLst>
              <a:ext uri="{FF2B5EF4-FFF2-40B4-BE49-F238E27FC236}">
                <a16:creationId xmlns:a16="http://schemas.microsoft.com/office/drawing/2014/main" id="{DE2C2349-A99A-B180-0CD8-CEEF677A7563}"/>
              </a:ext>
            </a:extLst>
          </p:cNvPr>
          <p:cNvSpPr>
            <a:spLocks noGrp="1"/>
          </p:cNvSpPr>
          <p:nvPr>
            <p:ph type="sldNum" sz="quarter" idx="11"/>
          </p:nvPr>
        </p:nvSpPr>
        <p:spPr/>
        <p:txBody>
          <a:bodyPr/>
          <a:lstStyle/>
          <a:p>
            <a:fld id="{00E6A5BD-C011-4A45-AA3A-201790FB7F2B}" type="slidenum">
              <a:rPr lang="en-CA" smtClean="0"/>
              <a:pPr/>
              <a:t>4</a:t>
            </a:fld>
            <a:endParaRPr lang="en-CA" dirty="0"/>
          </a:p>
        </p:txBody>
      </p:sp>
      <p:sp>
        <p:nvSpPr>
          <p:cNvPr id="4" name="Footer Placeholder 3">
            <a:extLst>
              <a:ext uri="{FF2B5EF4-FFF2-40B4-BE49-F238E27FC236}">
                <a16:creationId xmlns:a16="http://schemas.microsoft.com/office/drawing/2014/main" id="{C2A9266C-00AB-1784-12AA-47F151A5B00A}"/>
              </a:ext>
            </a:extLst>
          </p:cNvPr>
          <p:cNvSpPr>
            <a:spLocks noGrp="1"/>
          </p:cNvSpPr>
          <p:nvPr>
            <p:ph type="ftr" sz="quarter" idx="12"/>
          </p:nvPr>
        </p:nvSpPr>
        <p:spPr/>
        <p:txBody>
          <a:bodyPr/>
          <a:lstStyle/>
          <a:p>
            <a:r>
              <a:rPr lang="en-AU" spc="-10">
                <a:solidFill>
                  <a:schemeClr val="accent4"/>
                </a:solidFill>
              </a:rPr>
              <a:t>Copyright 2019 Baker Hughes Company LLC. All rights reserved.</a:t>
            </a:r>
            <a:endParaRPr lang="en-US" spc="-10" dirty="0">
              <a:solidFill>
                <a:schemeClr val="accent4"/>
              </a:solidFill>
            </a:endParaRPr>
          </a:p>
        </p:txBody>
      </p:sp>
      <p:sp>
        <p:nvSpPr>
          <p:cNvPr id="6" name="TextBox 5">
            <a:extLst>
              <a:ext uri="{FF2B5EF4-FFF2-40B4-BE49-F238E27FC236}">
                <a16:creationId xmlns:a16="http://schemas.microsoft.com/office/drawing/2014/main" id="{1134502C-E6C2-6EFF-E7EB-3B293CCE176A}"/>
              </a:ext>
            </a:extLst>
          </p:cNvPr>
          <p:cNvSpPr txBox="1"/>
          <p:nvPr/>
        </p:nvSpPr>
        <p:spPr>
          <a:xfrm>
            <a:off x="539612" y="5560479"/>
            <a:ext cx="2848373" cy="646331"/>
          </a:xfrm>
          <a:prstGeom prst="rect">
            <a:avLst/>
          </a:prstGeom>
          <a:noFill/>
        </p:spPr>
        <p:txBody>
          <a:bodyPr wrap="square">
            <a:spAutoFit/>
          </a:bodyPr>
          <a:lstStyle/>
          <a:p>
            <a:r>
              <a:rPr lang="en-US" sz="1200" dirty="0"/>
              <a:t>https://youtube.com/playlist?list=PLkDaE6sCZn6FNC6YRfRQc_FbeQrF8BwGI&amp;feature=shared</a:t>
            </a:r>
          </a:p>
        </p:txBody>
      </p:sp>
      <p:pic>
        <p:nvPicPr>
          <p:cNvPr id="8" name="Picture 7">
            <a:extLst>
              <a:ext uri="{FF2B5EF4-FFF2-40B4-BE49-F238E27FC236}">
                <a16:creationId xmlns:a16="http://schemas.microsoft.com/office/drawing/2014/main" id="{EB792480-B9F1-C949-D95D-F0251124697E}"/>
              </a:ext>
            </a:extLst>
          </p:cNvPr>
          <p:cNvPicPr>
            <a:picLocks noChangeAspect="1"/>
          </p:cNvPicPr>
          <p:nvPr/>
        </p:nvPicPr>
        <p:blipFill>
          <a:blip r:embed="rId2"/>
          <a:stretch>
            <a:fillRect/>
          </a:stretch>
        </p:blipFill>
        <p:spPr>
          <a:xfrm>
            <a:off x="539612" y="1757492"/>
            <a:ext cx="2848373" cy="3696216"/>
          </a:xfrm>
          <a:prstGeom prst="rect">
            <a:avLst/>
          </a:prstGeom>
        </p:spPr>
      </p:pic>
    </p:spTree>
    <p:extLst>
      <p:ext uri="{BB962C8B-B14F-4D97-AF65-F5344CB8AC3E}">
        <p14:creationId xmlns:p14="http://schemas.microsoft.com/office/powerpoint/2010/main" val="2768792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A5239265-F881-B68D-4D65-52409B075938}"/>
              </a:ext>
            </a:extLst>
          </p:cNvPr>
          <p:cNvSpPr>
            <a:spLocks noGrp="1"/>
          </p:cNvSpPr>
          <p:nvPr>
            <p:ph sz="quarter" idx="14"/>
          </p:nvPr>
        </p:nvSpPr>
        <p:spPr>
          <a:xfrm>
            <a:off x="539613" y="1306286"/>
            <a:ext cx="11106048" cy="2246805"/>
          </a:xfrm>
        </p:spPr>
        <p:txBody>
          <a:bodyPr/>
          <a:lstStyle/>
          <a:p>
            <a:r>
              <a:rPr lang="en-AU" dirty="0"/>
              <a:t>As Mechanical Specific Energy (MSE) is the energy to remove a unit volume of rock, it is used to compare the relative hardness between cement interval.</a:t>
            </a:r>
          </a:p>
          <a:p>
            <a:r>
              <a:rPr lang="en-AU" dirty="0" err="1"/>
              <a:t>MSE</a:t>
            </a:r>
            <a:r>
              <a:rPr lang="en-AU" baseline="-25000" dirty="0" err="1"/>
              <a:t>min</a:t>
            </a:r>
            <a:r>
              <a:rPr lang="en-AU" dirty="0"/>
              <a:t> would linearly correlate Confining Compressive Strength (CCS) of the rock.</a:t>
            </a:r>
          </a:p>
          <a:p>
            <a:endParaRPr lang="en-AU" dirty="0"/>
          </a:p>
        </p:txBody>
      </p:sp>
      <p:sp>
        <p:nvSpPr>
          <p:cNvPr id="7" name="Title 6">
            <a:extLst>
              <a:ext uri="{FF2B5EF4-FFF2-40B4-BE49-F238E27FC236}">
                <a16:creationId xmlns:a16="http://schemas.microsoft.com/office/drawing/2014/main" id="{7907A495-B3C1-B627-6B23-0E455909944F}"/>
              </a:ext>
            </a:extLst>
          </p:cNvPr>
          <p:cNvSpPr>
            <a:spLocks noGrp="1"/>
          </p:cNvSpPr>
          <p:nvPr>
            <p:ph type="title"/>
          </p:nvPr>
        </p:nvSpPr>
        <p:spPr/>
        <p:txBody>
          <a:bodyPr/>
          <a:lstStyle/>
          <a:p>
            <a:r>
              <a:rPr lang="en-AU" dirty="0"/>
              <a:t>Methodology</a:t>
            </a:r>
            <a:endParaRPr lang="en-US" dirty="0"/>
          </a:p>
        </p:txBody>
      </p:sp>
      <p:pic>
        <p:nvPicPr>
          <p:cNvPr id="9" name="Picture 8">
            <a:extLst>
              <a:ext uri="{FF2B5EF4-FFF2-40B4-BE49-F238E27FC236}">
                <a16:creationId xmlns:a16="http://schemas.microsoft.com/office/drawing/2014/main" id="{C7142964-503F-D362-E7C7-78612C33B6E3}"/>
              </a:ext>
            </a:extLst>
          </p:cNvPr>
          <p:cNvPicPr>
            <a:picLocks noChangeAspect="1"/>
          </p:cNvPicPr>
          <p:nvPr/>
        </p:nvPicPr>
        <p:blipFill>
          <a:blip r:embed="rId2"/>
          <a:stretch>
            <a:fillRect/>
          </a:stretch>
        </p:blipFill>
        <p:spPr>
          <a:xfrm>
            <a:off x="769939" y="3702905"/>
            <a:ext cx="3865728" cy="2440501"/>
          </a:xfrm>
          <a:prstGeom prst="rect">
            <a:avLst/>
          </a:prstGeom>
          <a:ln>
            <a:solidFill>
              <a:schemeClr val="tx1"/>
            </a:solidFill>
          </a:ln>
        </p:spPr>
      </p:pic>
      <p:cxnSp>
        <p:nvCxnSpPr>
          <p:cNvPr id="11" name="Straight Connector 10">
            <a:extLst>
              <a:ext uri="{FF2B5EF4-FFF2-40B4-BE49-F238E27FC236}">
                <a16:creationId xmlns:a16="http://schemas.microsoft.com/office/drawing/2014/main" id="{FB9E475E-7B6E-8683-9434-AC60AB399ED7}"/>
              </a:ext>
            </a:extLst>
          </p:cNvPr>
          <p:cNvCxnSpPr>
            <a:cxnSpLocks/>
          </p:cNvCxnSpPr>
          <p:nvPr/>
        </p:nvCxnSpPr>
        <p:spPr>
          <a:xfrm>
            <a:off x="2702803" y="5686698"/>
            <a:ext cx="2226248"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37983D02-C049-7C89-25C6-29E2BDFDEDBE}"/>
              </a:ext>
            </a:extLst>
          </p:cNvPr>
          <p:cNvSpPr txBox="1"/>
          <p:nvPr/>
        </p:nvSpPr>
        <p:spPr>
          <a:xfrm>
            <a:off x="4998720" y="5408023"/>
            <a:ext cx="6420166" cy="1107996"/>
          </a:xfrm>
          <a:prstGeom prst="rect">
            <a:avLst/>
          </a:prstGeom>
          <a:noFill/>
        </p:spPr>
        <p:txBody>
          <a:bodyPr wrap="square" lIns="0" tIns="0" rIns="0" bIns="0" rtlCol="0">
            <a:spAutoFit/>
          </a:bodyPr>
          <a:lstStyle/>
          <a:p>
            <a:r>
              <a:rPr lang="en-AU" dirty="0">
                <a:solidFill>
                  <a:schemeClr val="accent2"/>
                </a:solidFill>
              </a:rPr>
              <a:t>If drilling is inefficient zone, data points of MSE-DOC would be parallel DOC axis and MSE is reaching </a:t>
            </a:r>
            <a:r>
              <a:rPr lang="en-AU" dirty="0" err="1">
                <a:solidFill>
                  <a:schemeClr val="accent2"/>
                </a:solidFill>
              </a:rPr>
              <a:t>MSE</a:t>
            </a:r>
            <a:r>
              <a:rPr lang="en-AU" baseline="-25000" dirty="0" err="1">
                <a:solidFill>
                  <a:schemeClr val="accent2"/>
                </a:solidFill>
              </a:rPr>
              <a:t>min</a:t>
            </a:r>
            <a:endParaRPr lang="en-US" dirty="0">
              <a:solidFill>
                <a:schemeClr val="accent2"/>
              </a:solidFill>
            </a:endParaRPr>
          </a:p>
        </p:txBody>
      </p:sp>
    </p:spTree>
    <p:extLst>
      <p:ext uri="{BB962C8B-B14F-4D97-AF65-F5344CB8AC3E}">
        <p14:creationId xmlns:p14="http://schemas.microsoft.com/office/powerpoint/2010/main" val="2133624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D6C968F-08E4-4FB2-A265-E5687A751398}"/>
              </a:ext>
            </a:extLst>
          </p:cNvPr>
          <p:cNvSpPr>
            <a:spLocks noGrp="1"/>
          </p:cNvSpPr>
          <p:nvPr>
            <p:ph type="sldNum" sz="quarter" idx="10"/>
          </p:nvPr>
        </p:nvSpPr>
        <p:spPr/>
        <p:txBody>
          <a:bodyPr/>
          <a:lstStyle/>
          <a:p>
            <a:fld id="{00E6A5BD-C011-4A45-AA3A-201790FB7F2B}" type="slidenum">
              <a:rPr lang="en-CA" smtClean="0"/>
              <a:pPr/>
              <a:t>6</a:t>
            </a:fld>
            <a:endParaRPr lang="en-CA" dirty="0"/>
          </a:p>
        </p:txBody>
      </p:sp>
      <p:sp>
        <p:nvSpPr>
          <p:cNvPr id="3" name="Footer Placeholder 2">
            <a:extLst>
              <a:ext uri="{FF2B5EF4-FFF2-40B4-BE49-F238E27FC236}">
                <a16:creationId xmlns:a16="http://schemas.microsoft.com/office/drawing/2014/main" id="{5BCF74B6-97AD-C723-5352-8360A45B1A1C}"/>
              </a:ext>
            </a:extLst>
          </p:cNvPr>
          <p:cNvSpPr>
            <a:spLocks noGrp="1"/>
          </p:cNvSpPr>
          <p:nvPr>
            <p:ph type="ftr" sz="quarter" idx="11"/>
          </p:nvPr>
        </p:nvSpPr>
        <p:spPr/>
        <p:txBody>
          <a:bodyPr/>
          <a:lstStyle/>
          <a:p>
            <a:r>
              <a:rPr lang="en-AU" spc="-10">
                <a:solidFill>
                  <a:schemeClr val="accent4"/>
                </a:solidFill>
              </a:rPr>
              <a:t>Copyright 2019 Baker Hughes Company LLC. All rights reserved.</a:t>
            </a:r>
            <a:endParaRPr lang="en-US" spc="-10" dirty="0">
              <a:solidFill>
                <a:schemeClr val="accent4"/>
              </a:solidFill>
            </a:endParaRPr>
          </a:p>
        </p:txBody>
      </p:sp>
      <p:sp>
        <p:nvSpPr>
          <p:cNvPr id="4" name="Content Placeholder 3">
            <a:extLst>
              <a:ext uri="{FF2B5EF4-FFF2-40B4-BE49-F238E27FC236}">
                <a16:creationId xmlns:a16="http://schemas.microsoft.com/office/drawing/2014/main" id="{AEED6AA8-C38F-E0A3-52EB-2B8510A32C80}"/>
              </a:ext>
            </a:extLst>
          </p:cNvPr>
          <p:cNvSpPr>
            <a:spLocks noGrp="1"/>
          </p:cNvSpPr>
          <p:nvPr>
            <p:ph sz="quarter" idx="14"/>
          </p:nvPr>
        </p:nvSpPr>
        <p:spPr/>
        <p:txBody>
          <a:bodyPr/>
          <a:lstStyle/>
          <a:p>
            <a:r>
              <a:rPr lang="en-AU" dirty="0"/>
              <a:t>Step 1: Plotting up to observe the trend of data point</a:t>
            </a:r>
          </a:p>
          <a:p>
            <a:r>
              <a:rPr lang="en-AU" dirty="0"/>
              <a:t>Step 2: Using unsupervised machine learning (K-mean cluster) to cluster data based on important drilling parameters (WOB, TQ, DOC)</a:t>
            </a:r>
          </a:p>
          <a:p>
            <a:r>
              <a:rPr lang="en-AU" dirty="0"/>
              <a:t>Step 3: Using supervised machine learning (Random Forest) to train on the drilling data for each cluster.</a:t>
            </a:r>
          </a:p>
          <a:p>
            <a:r>
              <a:rPr lang="en-AU" dirty="0"/>
              <a:t>Step 4: Run Monte Carlo simulation with wide range of drilling parameters and the trained Random Forest of each cluster to seek </a:t>
            </a:r>
            <a:r>
              <a:rPr lang="en-AU" dirty="0" err="1"/>
              <a:t>MSE</a:t>
            </a:r>
            <a:r>
              <a:rPr lang="en-AU" baseline="-25000" dirty="0" err="1"/>
              <a:t>min</a:t>
            </a:r>
            <a:r>
              <a:rPr lang="en-AU" dirty="0"/>
              <a:t> for each cluster.</a:t>
            </a:r>
          </a:p>
          <a:p>
            <a:r>
              <a:rPr lang="en-AU" dirty="0"/>
              <a:t>Step 5: Plotting the result again with predicted </a:t>
            </a:r>
            <a:r>
              <a:rPr lang="en-AU" dirty="0" err="1"/>
              <a:t>MSE</a:t>
            </a:r>
            <a:r>
              <a:rPr lang="en-AU" baseline="-25000" dirty="0" err="1"/>
              <a:t>min</a:t>
            </a:r>
            <a:r>
              <a:rPr lang="en-AU" dirty="0"/>
              <a:t> to ensure the prediction is relevant.</a:t>
            </a:r>
          </a:p>
          <a:p>
            <a:r>
              <a:rPr lang="en-AU" dirty="0"/>
              <a:t>Step 6: Plotting up in </a:t>
            </a:r>
            <a:r>
              <a:rPr lang="en-AU" dirty="0" err="1"/>
              <a:t>WellCad</a:t>
            </a:r>
            <a:r>
              <a:rPr lang="en-AU" dirty="0"/>
              <a:t> as the final report</a:t>
            </a:r>
          </a:p>
          <a:p>
            <a:endParaRPr lang="en-AU" sz="1600" i="1" dirty="0"/>
          </a:p>
          <a:p>
            <a:pPr marL="0" indent="0">
              <a:buNone/>
            </a:pPr>
            <a:r>
              <a:rPr lang="en-AU" sz="1600" i="1" dirty="0"/>
              <a:t>(All Python code for this study is available, please contact me if you would like to have)</a:t>
            </a:r>
          </a:p>
          <a:p>
            <a:endParaRPr lang="en-US" dirty="0"/>
          </a:p>
        </p:txBody>
      </p:sp>
      <p:sp>
        <p:nvSpPr>
          <p:cNvPr id="5" name="Title 4">
            <a:extLst>
              <a:ext uri="{FF2B5EF4-FFF2-40B4-BE49-F238E27FC236}">
                <a16:creationId xmlns:a16="http://schemas.microsoft.com/office/drawing/2014/main" id="{7E0A7F40-7578-B250-BBD6-9EB9CDAF01EC}"/>
              </a:ext>
            </a:extLst>
          </p:cNvPr>
          <p:cNvSpPr>
            <a:spLocks noGrp="1"/>
          </p:cNvSpPr>
          <p:nvPr>
            <p:ph type="title"/>
          </p:nvPr>
        </p:nvSpPr>
        <p:spPr/>
        <p:txBody>
          <a:bodyPr/>
          <a:lstStyle/>
          <a:p>
            <a:r>
              <a:rPr lang="en-AU" dirty="0"/>
              <a:t>Workflow</a:t>
            </a:r>
            <a:endParaRPr lang="en-US" dirty="0"/>
          </a:p>
        </p:txBody>
      </p:sp>
    </p:spTree>
    <p:extLst>
      <p:ext uri="{BB962C8B-B14F-4D97-AF65-F5344CB8AC3E}">
        <p14:creationId xmlns:p14="http://schemas.microsoft.com/office/powerpoint/2010/main" val="3845967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CD1565A-1E7B-A07F-CEA7-54497206F2C4}"/>
              </a:ext>
            </a:extLst>
          </p:cNvPr>
          <p:cNvSpPr>
            <a:spLocks noGrp="1"/>
          </p:cNvSpPr>
          <p:nvPr>
            <p:ph type="sldNum" sz="quarter" idx="10"/>
          </p:nvPr>
        </p:nvSpPr>
        <p:spPr/>
        <p:txBody>
          <a:bodyPr/>
          <a:lstStyle/>
          <a:p>
            <a:fld id="{00E6A5BD-C011-4A45-AA3A-201790FB7F2B}" type="slidenum">
              <a:rPr lang="en-CA" smtClean="0"/>
              <a:pPr/>
              <a:t>7</a:t>
            </a:fld>
            <a:endParaRPr lang="en-CA" dirty="0"/>
          </a:p>
        </p:txBody>
      </p:sp>
      <p:sp>
        <p:nvSpPr>
          <p:cNvPr id="3" name="Footer Placeholder 2">
            <a:extLst>
              <a:ext uri="{FF2B5EF4-FFF2-40B4-BE49-F238E27FC236}">
                <a16:creationId xmlns:a16="http://schemas.microsoft.com/office/drawing/2014/main" id="{1B9D33E8-5C5C-B740-D0B3-2B80F53FC7E5}"/>
              </a:ext>
            </a:extLst>
          </p:cNvPr>
          <p:cNvSpPr>
            <a:spLocks noGrp="1"/>
          </p:cNvSpPr>
          <p:nvPr>
            <p:ph type="ftr" sz="quarter" idx="11"/>
          </p:nvPr>
        </p:nvSpPr>
        <p:spPr/>
        <p:txBody>
          <a:bodyPr/>
          <a:lstStyle/>
          <a:p>
            <a:r>
              <a:rPr lang="en-AU" spc="-10">
                <a:solidFill>
                  <a:schemeClr val="accent4"/>
                </a:solidFill>
              </a:rPr>
              <a:t>Copyright 2019 Baker Hughes Company LLC. All rights reserved.</a:t>
            </a:r>
            <a:endParaRPr lang="en-US" spc="-10" dirty="0">
              <a:solidFill>
                <a:schemeClr val="accent4"/>
              </a:solidFill>
            </a:endParaRPr>
          </a:p>
        </p:txBody>
      </p:sp>
      <p:sp>
        <p:nvSpPr>
          <p:cNvPr id="4" name="Content Placeholder 3">
            <a:extLst>
              <a:ext uri="{FF2B5EF4-FFF2-40B4-BE49-F238E27FC236}">
                <a16:creationId xmlns:a16="http://schemas.microsoft.com/office/drawing/2014/main" id="{563C0366-D249-D851-B833-77D7CC9100D3}"/>
              </a:ext>
            </a:extLst>
          </p:cNvPr>
          <p:cNvSpPr>
            <a:spLocks noGrp="1"/>
          </p:cNvSpPr>
          <p:nvPr>
            <p:ph sz="quarter" idx="14"/>
          </p:nvPr>
        </p:nvSpPr>
        <p:spPr/>
        <p:txBody>
          <a:bodyPr/>
          <a:lstStyle/>
          <a:p>
            <a:r>
              <a:rPr lang="en-AU" dirty="0"/>
              <a:t>Drilling parameters are generally correlating to rock hardness but that correlation is usually non-linear.</a:t>
            </a:r>
          </a:p>
          <a:p>
            <a:r>
              <a:rPr lang="en-AU" dirty="0"/>
              <a:t>Moreover, the drilling parameters are from surface measurement, thus there are energy loss from drill string and BHA.</a:t>
            </a:r>
          </a:p>
          <a:p>
            <a:r>
              <a:rPr lang="en-AU" dirty="0"/>
              <a:t>If those factors impacting to the bit to drill cement is not changed significantly, relative comparison of one cluster to others for relative comparison of their hardness would be plausible.</a:t>
            </a:r>
            <a:endParaRPr lang="en-US" dirty="0"/>
          </a:p>
        </p:txBody>
      </p:sp>
      <p:sp>
        <p:nvSpPr>
          <p:cNvPr id="5" name="Title 4">
            <a:extLst>
              <a:ext uri="{FF2B5EF4-FFF2-40B4-BE49-F238E27FC236}">
                <a16:creationId xmlns:a16="http://schemas.microsoft.com/office/drawing/2014/main" id="{49958A5E-DA7A-DB39-AE44-32369FCF6893}"/>
              </a:ext>
            </a:extLst>
          </p:cNvPr>
          <p:cNvSpPr>
            <a:spLocks noGrp="1"/>
          </p:cNvSpPr>
          <p:nvPr>
            <p:ph type="title"/>
          </p:nvPr>
        </p:nvSpPr>
        <p:spPr/>
        <p:txBody>
          <a:bodyPr/>
          <a:lstStyle/>
          <a:p>
            <a:r>
              <a:rPr lang="en-AU" dirty="0"/>
              <a:t>Limitation</a:t>
            </a:r>
            <a:endParaRPr lang="en-US" dirty="0"/>
          </a:p>
        </p:txBody>
      </p:sp>
    </p:spTree>
    <p:extLst>
      <p:ext uri="{BB962C8B-B14F-4D97-AF65-F5344CB8AC3E}">
        <p14:creationId xmlns:p14="http://schemas.microsoft.com/office/powerpoint/2010/main" val="3465484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C6F5BC8-E021-FC6C-DF1C-12FEA99A9ED9}"/>
              </a:ext>
            </a:extLst>
          </p:cNvPr>
          <p:cNvSpPr>
            <a:spLocks noGrp="1"/>
          </p:cNvSpPr>
          <p:nvPr>
            <p:ph type="sldNum" sz="quarter" idx="10"/>
          </p:nvPr>
        </p:nvSpPr>
        <p:spPr/>
        <p:txBody>
          <a:bodyPr/>
          <a:lstStyle/>
          <a:p>
            <a:fld id="{00E6A5BD-C011-4A45-AA3A-201790FB7F2B}" type="slidenum">
              <a:rPr lang="en-CA" smtClean="0"/>
              <a:pPr/>
              <a:t>8</a:t>
            </a:fld>
            <a:endParaRPr lang="en-CA" dirty="0"/>
          </a:p>
        </p:txBody>
      </p:sp>
      <p:sp>
        <p:nvSpPr>
          <p:cNvPr id="3" name="Footer Placeholder 2">
            <a:extLst>
              <a:ext uri="{FF2B5EF4-FFF2-40B4-BE49-F238E27FC236}">
                <a16:creationId xmlns:a16="http://schemas.microsoft.com/office/drawing/2014/main" id="{E2660DC3-3B44-2F7C-E762-A0D2DBA34384}"/>
              </a:ext>
            </a:extLst>
          </p:cNvPr>
          <p:cNvSpPr>
            <a:spLocks noGrp="1"/>
          </p:cNvSpPr>
          <p:nvPr>
            <p:ph type="ftr" sz="quarter" idx="11"/>
          </p:nvPr>
        </p:nvSpPr>
        <p:spPr/>
        <p:txBody>
          <a:bodyPr/>
          <a:lstStyle/>
          <a:p>
            <a:r>
              <a:rPr lang="en-AU" spc="-10">
                <a:solidFill>
                  <a:schemeClr val="accent4"/>
                </a:solidFill>
              </a:rPr>
              <a:t>Copyright 2019 Baker Hughes Company LLC. All rights reserved.</a:t>
            </a:r>
            <a:endParaRPr lang="en-US" spc="-10" dirty="0">
              <a:solidFill>
                <a:schemeClr val="accent4"/>
              </a:solidFill>
            </a:endParaRPr>
          </a:p>
        </p:txBody>
      </p:sp>
      <p:sp>
        <p:nvSpPr>
          <p:cNvPr id="4" name="Content Placeholder 3">
            <a:extLst>
              <a:ext uri="{FF2B5EF4-FFF2-40B4-BE49-F238E27FC236}">
                <a16:creationId xmlns:a16="http://schemas.microsoft.com/office/drawing/2014/main" id="{74FED755-45EC-0077-D1F5-793780806454}"/>
              </a:ext>
            </a:extLst>
          </p:cNvPr>
          <p:cNvSpPr>
            <a:spLocks noGrp="1"/>
          </p:cNvSpPr>
          <p:nvPr>
            <p:ph sz="quarter" idx="14"/>
          </p:nvPr>
        </p:nvSpPr>
        <p:spPr>
          <a:xfrm>
            <a:off x="8439149" y="1306286"/>
            <a:ext cx="3206511" cy="4616343"/>
          </a:xfrm>
        </p:spPr>
        <p:txBody>
          <a:bodyPr/>
          <a:lstStyle/>
          <a:p>
            <a:r>
              <a:rPr lang="en-AU" dirty="0"/>
              <a:t>There were clear clusters in the plot of DOC – TQ – WOB, thus these parameters were used for K-mean clustering.</a:t>
            </a:r>
            <a:endParaRPr lang="en-US" dirty="0"/>
          </a:p>
        </p:txBody>
      </p:sp>
      <p:sp>
        <p:nvSpPr>
          <p:cNvPr id="5" name="Title 4">
            <a:extLst>
              <a:ext uri="{FF2B5EF4-FFF2-40B4-BE49-F238E27FC236}">
                <a16:creationId xmlns:a16="http://schemas.microsoft.com/office/drawing/2014/main" id="{165AB760-55CA-07F0-0560-F443BD423E1D}"/>
              </a:ext>
            </a:extLst>
          </p:cNvPr>
          <p:cNvSpPr>
            <a:spLocks noGrp="1"/>
          </p:cNvSpPr>
          <p:nvPr>
            <p:ph type="title"/>
          </p:nvPr>
        </p:nvSpPr>
        <p:spPr>
          <a:xfrm>
            <a:off x="540000" y="630000"/>
            <a:ext cx="11105662" cy="455509"/>
          </a:xfrm>
        </p:spPr>
        <p:txBody>
          <a:bodyPr/>
          <a:lstStyle/>
          <a:p>
            <a:r>
              <a:rPr lang="en-AU" dirty="0"/>
              <a:t>Step 1: Plotting up to observe the trend of data point</a:t>
            </a:r>
            <a:endParaRPr lang="en-US" dirty="0"/>
          </a:p>
        </p:txBody>
      </p:sp>
      <p:pic>
        <p:nvPicPr>
          <p:cNvPr id="7" name="Picture 6">
            <a:extLst>
              <a:ext uri="{FF2B5EF4-FFF2-40B4-BE49-F238E27FC236}">
                <a16:creationId xmlns:a16="http://schemas.microsoft.com/office/drawing/2014/main" id="{9B8EE2B7-FB78-5F41-E5A8-A42B309E449F}"/>
              </a:ext>
            </a:extLst>
          </p:cNvPr>
          <p:cNvPicPr>
            <a:picLocks noChangeAspect="1"/>
          </p:cNvPicPr>
          <p:nvPr/>
        </p:nvPicPr>
        <p:blipFill>
          <a:blip r:embed="rId2"/>
          <a:stretch>
            <a:fillRect/>
          </a:stretch>
        </p:blipFill>
        <p:spPr>
          <a:xfrm>
            <a:off x="286010" y="1912787"/>
            <a:ext cx="3716545" cy="3422389"/>
          </a:xfrm>
          <a:prstGeom prst="rect">
            <a:avLst/>
          </a:prstGeom>
        </p:spPr>
      </p:pic>
      <p:pic>
        <p:nvPicPr>
          <p:cNvPr id="11" name="Picture 10">
            <a:extLst>
              <a:ext uri="{FF2B5EF4-FFF2-40B4-BE49-F238E27FC236}">
                <a16:creationId xmlns:a16="http://schemas.microsoft.com/office/drawing/2014/main" id="{1DEA428C-A878-1463-088F-B63F22C2414E}"/>
              </a:ext>
            </a:extLst>
          </p:cNvPr>
          <p:cNvPicPr>
            <a:picLocks noChangeAspect="1"/>
          </p:cNvPicPr>
          <p:nvPr/>
        </p:nvPicPr>
        <p:blipFill>
          <a:blip r:embed="rId3"/>
          <a:stretch>
            <a:fillRect/>
          </a:stretch>
        </p:blipFill>
        <p:spPr>
          <a:xfrm>
            <a:off x="4128703" y="1916890"/>
            <a:ext cx="4184297" cy="3655086"/>
          </a:xfrm>
          <a:prstGeom prst="rect">
            <a:avLst/>
          </a:prstGeom>
        </p:spPr>
      </p:pic>
    </p:spTree>
    <p:extLst>
      <p:ext uri="{BB962C8B-B14F-4D97-AF65-F5344CB8AC3E}">
        <p14:creationId xmlns:p14="http://schemas.microsoft.com/office/powerpoint/2010/main" val="16778391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E9ED687-8905-F37D-B965-164AE706421D}"/>
              </a:ext>
            </a:extLst>
          </p:cNvPr>
          <p:cNvSpPr>
            <a:spLocks noGrp="1"/>
          </p:cNvSpPr>
          <p:nvPr>
            <p:ph type="sldNum" sz="quarter" idx="10"/>
          </p:nvPr>
        </p:nvSpPr>
        <p:spPr/>
        <p:txBody>
          <a:bodyPr/>
          <a:lstStyle/>
          <a:p>
            <a:fld id="{00E6A5BD-C011-4A45-AA3A-201790FB7F2B}" type="slidenum">
              <a:rPr lang="en-CA" smtClean="0"/>
              <a:pPr/>
              <a:t>9</a:t>
            </a:fld>
            <a:endParaRPr lang="en-CA" dirty="0"/>
          </a:p>
        </p:txBody>
      </p:sp>
      <p:sp>
        <p:nvSpPr>
          <p:cNvPr id="3" name="Footer Placeholder 2">
            <a:extLst>
              <a:ext uri="{FF2B5EF4-FFF2-40B4-BE49-F238E27FC236}">
                <a16:creationId xmlns:a16="http://schemas.microsoft.com/office/drawing/2014/main" id="{47DC404A-0E82-AA2D-0D3B-69244792F901}"/>
              </a:ext>
            </a:extLst>
          </p:cNvPr>
          <p:cNvSpPr>
            <a:spLocks noGrp="1"/>
          </p:cNvSpPr>
          <p:nvPr>
            <p:ph type="ftr" sz="quarter" idx="11"/>
          </p:nvPr>
        </p:nvSpPr>
        <p:spPr/>
        <p:txBody>
          <a:bodyPr/>
          <a:lstStyle/>
          <a:p>
            <a:r>
              <a:rPr lang="en-AU" spc="-10">
                <a:solidFill>
                  <a:schemeClr val="accent4"/>
                </a:solidFill>
              </a:rPr>
              <a:t>Copyright 2019 Baker Hughes Company LLC. All rights reserved.</a:t>
            </a:r>
            <a:endParaRPr lang="en-US" spc="-10" dirty="0">
              <a:solidFill>
                <a:schemeClr val="accent4"/>
              </a:solidFill>
            </a:endParaRPr>
          </a:p>
        </p:txBody>
      </p:sp>
      <p:sp>
        <p:nvSpPr>
          <p:cNvPr id="4" name="Content Placeholder 3">
            <a:extLst>
              <a:ext uri="{FF2B5EF4-FFF2-40B4-BE49-F238E27FC236}">
                <a16:creationId xmlns:a16="http://schemas.microsoft.com/office/drawing/2014/main" id="{92F35007-C7C8-951C-E0C4-F61D99B5BFCF}"/>
              </a:ext>
            </a:extLst>
          </p:cNvPr>
          <p:cNvSpPr>
            <a:spLocks noGrp="1"/>
          </p:cNvSpPr>
          <p:nvPr>
            <p:ph sz="quarter" idx="14"/>
          </p:nvPr>
        </p:nvSpPr>
        <p:spPr>
          <a:xfrm>
            <a:off x="539613" y="4810125"/>
            <a:ext cx="11106048" cy="1112503"/>
          </a:xfrm>
        </p:spPr>
        <p:txBody>
          <a:bodyPr/>
          <a:lstStyle/>
          <a:p>
            <a:r>
              <a:rPr lang="en-AU" dirty="0"/>
              <a:t>The algorithm is used Silhouette score to identify the optimum number of clusters, which cluster number with the highest score is the optimum. The algorithm automatically selected 3 clusters.</a:t>
            </a:r>
            <a:endParaRPr lang="en-US" dirty="0"/>
          </a:p>
        </p:txBody>
      </p:sp>
      <p:sp>
        <p:nvSpPr>
          <p:cNvPr id="5" name="Title 4">
            <a:extLst>
              <a:ext uri="{FF2B5EF4-FFF2-40B4-BE49-F238E27FC236}">
                <a16:creationId xmlns:a16="http://schemas.microsoft.com/office/drawing/2014/main" id="{D98921EE-CE8E-C847-D960-FFA6A27022D6}"/>
              </a:ext>
            </a:extLst>
          </p:cNvPr>
          <p:cNvSpPr>
            <a:spLocks noGrp="1"/>
          </p:cNvSpPr>
          <p:nvPr>
            <p:ph type="title"/>
          </p:nvPr>
        </p:nvSpPr>
        <p:spPr/>
        <p:txBody>
          <a:bodyPr/>
          <a:lstStyle/>
          <a:p>
            <a:r>
              <a:rPr lang="en-AU" dirty="0"/>
              <a:t>Step 2: K-mean Clustering with DOC, TQ and WOB</a:t>
            </a:r>
            <a:endParaRPr lang="en-US" dirty="0"/>
          </a:p>
        </p:txBody>
      </p:sp>
      <p:pic>
        <p:nvPicPr>
          <p:cNvPr id="7" name="Picture 6">
            <a:extLst>
              <a:ext uri="{FF2B5EF4-FFF2-40B4-BE49-F238E27FC236}">
                <a16:creationId xmlns:a16="http://schemas.microsoft.com/office/drawing/2014/main" id="{93E716A7-BA37-EDDB-045B-15F947A6E507}"/>
              </a:ext>
            </a:extLst>
          </p:cNvPr>
          <p:cNvPicPr>
            <a:picLocks noChangeAspect="1"/>
          </p:cNvPicPr>
          <p:nvPr/>
        </p:nvPicPr>
        <p:blipFill>
          <a:blip r:embed="rId2"/>
          <a:stretch>
            <a:fillRect/>
          </a:stretch>
        </p:blipFill>
        <p:spPr>
          <a:xfrm>
            <a:off x="187188" y="1368976"/>
            <a:ext cx="4337188" cy="3252891"/>
          </a:xfrm>
          <a:prstGeom prst="rect">
            <a:avLst/>
          </a:prstGeom>
        </p:spPr>
      </p:pic>
      <p:pic>
        <p:nvPicPr>
          <p:cNvPr id="9" name="Picture 8">
            <a:extLst>
              <a:ext uri="{FF2B5EF4-FFF2-40B4-BE49-F238E27FC236}">
                <a16:creationId xmlns:a16="http://schemas.microsoft.com/office/drawing/2014/main" id="{C42F90E9-7FBA-77FC-5195-766467F7FDB2}"/>
              </a:ext>
            </a:extLst>
          </p:cNvPr>
          <p:cNvPicPr>
            <a:picLocks noChangeAspect="1"/>
          </p:cNvPicPr>
          <p:nvPr/>
        </p:nvPicPr>
        <p:blipFill>
          <a:blip r:embed="rId3"/>
          <a:stretch>
            <a:fillRect/>
          </a:stretch>
        </p:blipFill>
        <p:spPr>
          <a:xfrm>
            <a:off x="8061868" y="1266871"/>
            <a:ext cx="3270947" cy="3051761"/>
          </a:xfrm>
          <a:prstGeom prst="rect">
            <a:avLst/>
          </a:prstGeom>
        </p:spPr>
      </p:pic>
      <p:pic>
        <p:nvPicPr>
          <p:cNvPr id="11" name="Picture 10">
            <a:extLst>
              <a:ext uri="{FF2B5EF4-FFF2-40B4-BE49-F238E27FC236}">
                <a16:creationId xmlns:a16="http://schemas.microsoft.com/office/drawing/2014/main" id="{8A7F26E8-2C54-5156-3CAC-1714E3B2DE63}"/>
              </a:ext>
            </a:extLst>
          </p:cNvPr>
          <p:cNvPicPr>
            <a:picLocks noChangeAspect="1"/>
          </p:cNvPicPr>
          <p:nvPr/>
        </p:nvPicPr>
        <p:blipFill>
          <a:blip r:embed="rId4"/>
          <a:stretch>
            <a:fillRect/>
          </a:stretch>
        </p:blipFill>
        <p:spPr>
          <a:xfrm>
            <a:off x="4667685" y="1368976"/>
            <a:ext cx="3270947" cy="2995276"/>
          </a:xfrm>
          <a:prstGeom prst="rect">
            <a:avLst/>
          </a:prstGeom>
        </p:spPr>
      </p:pic>
    </p:spTree>
    <p:extLst>
      <p:ext uri="{BB962C8B-B14F-4D97-AF65-F5344CB8AC3E}">
        <p14:creationId xmlns:p14="http://schemas.microsoft.com/office/powerpoint/2010/main" val="1292662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Baker Hughes (2019)">
  <a:themeElements>
    <a:clrScheme name="Custom 5">
      <a:dk1>
        <a:srgbClr val="000000"/>
      </a:dk1>
      <a:lt1>
        <a:srgbClr val="FFFFFF"/>
      </a:lt1>
      <a:dk2>
        <a:srgbClr val="05322B"/>
      </a:dk2>
      <a:lt2>
        <a:srgbClr val="D0D0D0"/>
      </a:lt2>
      <a:accent1>
        <a:srgbClr val="05322B"/>
      </a:accent1>
      <a:accent2>
        <a:srgbClr val="018374"/>
      </a:accent2>
      <a:accent3>
        <a:srgbClr val="02BC94"/>
      </a:accent3>
      <a:accent4>
        <a:srgbClr val="939393"/>
      </a:accent4>
      <a:accent5>
        <a:srgbClr val="D0D0D0"/>
      </a:accent5>
      <a:accent6>
        <a:srgbClr val="05322B"/>
      </a:accent6>
      <a:hlink>
        <a:srgbClr val="018374"/>
      </a:hlink>
      <a:folHlink>
        <a:srgbClr val="02BC94"/>
      </a:folHlink>
    </a:clrScheme>
    <a:fontScheme name="Poppins">
      <a:majorFont>
        <a:latin typeface="Poppins SemiBold"/>
        <a:ea typeface=""/>
        <a:cs typeface=""/>
      </a:majorFont>
      <a:minorFont>
        <a:latin typeface="Poppins"/>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defRPr dirty="0" smtClean="0">
            <a:solidFill>
              <a:schemeClr val="accent2"/>
            </a:solidFill>
          </a:defRPr>
        </a:defPPr>
      </a:lstStyle>
    </a:txDef>
  </a:objectDefaults>
  <a:extraClrSchemeLst/>
  <a:extLst>
    <a:ext uri="{05A4C25C-085E-4340-85A3-A5531E510DB2}">
      <thm15:themeFamily xmlns:thm15="http://schemas.microsoft.com/office/thememl/2012/main" name="Presentation3" id="{97F0D7F3-8899-4956-986C-FF36F7A8C78F}" vid="{6F759454-0A01-4E8C-BCA1-E83E6F1F2EB7}"/>
    </a:ext>
  </a:extLst>
</a:theme>
</file>

<file path=ppt/theme/theme2.xml><?xml version="1.0" encoding="utf-8"?>
<a:theme xmlns:a="http://schemas.openxmlformats.org/drawingml/2006/main" name="Office Theme">
  <a:themeElements>
    <a:clrScheme name="GE Colors">
      <a:dk1>
        <a:sysClr val="windowText" lastClr="000000"/>
      </a:dk1>
      <a:lt1>
        <a:sysClr val="window" lastClr="FFFFFF"/>
      </a:lt1>
      <a:dk2>
        <a:srgbClr val="B1B3B3"/>
      </a:dk2>
      <a:lt2>
        <a:srgbClr val="F0F0F0"/>
      </a:lt2>
      <a:accent1>
        <a:srgbClr val="005CB9"/>
      </a:accent1>
      <a:accent2>
        <a:srgbClr val="63666A"/>
      </a:accent2>
      <a:accent3>
        <a:srgbClr val="00B5E2"/>
      </a:accent3>
      <a:accent4>
        <a:srgbClr val="0A0A37"/>
      </a:accent4>
      <a:accent5>
        <a:srgbClr val="FE5000"/>
      </a:accent5>
      <a:accent6>
        <a:srgbClr val="00BF6F"/>
      </a:accent6>
      <a:hlink>
        <a:srgbClr val="005CB9"/>
      </a:hlink>
      <a:folHlink>
        <a:srgbClr val="00B5E2"/>
      </a:folHlink>
    </a:clrScheme>
    <a:fontScheme name="GE">
      <a:majorFont>
        <a:latin typeface="GE Inspira Sans"/>
        <a:ea typeface=""/>
        <a:cs typeface=""/>
      </a:majorFont>
      <a:minorFont>
        <a:latin typeface="GE Inspira Sans"/>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GE Colors">
      <a:dk1>
        <a:sysClr val="windowText" lastClr="000000"/>
      </a:dk1>
      <a:lt1>
        <a:sysClr val="window" lastClr="FFFFFF"/>
      </a:lt1>
      <a:dk2>
        <a:srgbClr val="B1B3B3"/>
      </a:dk2>
      <a:lt2>
        <a:srgbClr val="F0F0F0"/>
      </a:lt2>
      <a:accent1>
        <a:srgbClr val="005CB9"/>
      </a:accent1>
      <a:accent2>
        <a:srgbClr val="63666A"/>
      </a:accent2>
      <a:accent3>
        <a:srgbClr val="00B5E2"/>
      </a:accent3>
      <a:accent4>
        <a:srgbClr val="0A0A37"/>
      </a:accent4>
      <a:accent5>
        <a:srgbClr val="FE5000"/>
      </a:accent5>
      <a:accent6>
        <a:srgbClr val="00BF6F"/>
      </a:accent6>
      <a:hlink>
        <a:srgbClr val="005CB9"/>
      </a:hlink>
      <a:folHlink>
        <a:srgbClr val="00B5E2"/>
      </a:folHlink>
    </a:clrScheme>
    <a:fontScheme name="GE">
      <a:majorFont>
        <a:latin typeface="GE Inspira Sans"/>
        <a:ea typeface=""/>
        <a:cs typeface=""/>
      </a:majorFont>
      <a:minorFont>
        <a:latin typeface="GE Inspira Sans"/>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Baker Hughes Powerpoint Template</Template>
  <TotalTime>1254</TotalTime>
  <Words>1601</Words>
  <Application>Microsoft Office PowerPoint</Application>
  <PresentationFormat>Custom</PresentationFormat>
  <Paragraphs>155</Paragraphs>
  <Slides>19</Slides>
  <Notes>6</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19</vt:i4>
      </vt:variant>
    </vt:vector>
  </HeadingPairs>
  <TitlesOfParts>
    <vt:vector size="30" baseType="lpstr">
      <vt:lpstr>Poppins SemiBold</vt:lpstr>
      <vt:lpstr>Arial</vt:lpstr>
      <vt:lpstr>Poppins</vt:lpstr>
      <vt:lpstr>Bookshelf Symbol 7</vt:lpstr>
      <vt:lpstr>Symbol</vt:lpstr>
      <vt:lpstr>Courier New</vt:lpstr>
      <vt:lpstr>Wingdings</vt:lpstr>
      <vt:lpstr>GE Inspira Sans</vt:lpstr>
      <vt:lpstr>Cambria Math</vt:lpstr>
      <vt:lpstr>Comic Sans MS</vt:lpstr>
      <vt:lpstr>Baker Hughes (2019)</vt:lpstr>
      <vt:lpstr>UCS Comparison for Cement Intervals</vt:lpstr>
      <vt:lpstr>PowerPoint Presentation</vt:lpstr>
      <vt:lpstr>PowerPoint Presentation</vt:lpstr>
      <vt:lpstr>PowerPoint Presentation</vt:lpstr>
      <vt:lpstr>Methodology</vt:lpstr>
      <vt:lpstr>Workflow</vt:lpstr>
      <vt:lpstr>Limitation</vt:lpstr>
      <vt:lpstr>Step 1: Plotting up to observe the trend of data point</vt:lpstr>
      <vt:lpstr>Step 2: K-mean Clustering with DOC, TQ and WOB</vt:lpstr>
      <vt:lpstr>Step 3 &amp; 4: Using Random Forest model to train on the drilling data for each cluster, and run Monte Carlo simulation with wide range of drilling parameters and the trained Random Forest of each cluster to seek MSEmin for each cluster. Step 5: Plotting the result again with predicted MSEmin to ensure the prediction is relevant.</vt:lpstr>
      <vt:lpstr>Step 6: WellCad</vt:lpstr>
      <vt:lpstr>Appendix – MSE Concept</vt:lpstr>
      <vt:lpstr>Specific Energy and its Units</vt:lpstr>
      <vt:lpstr>Forces On A Bit</vt:lpstr>
      <vt:lpstr>Close Approximation of SEc</vt:lpstr>
      <vt:lpstr>m and Bit Weight</vt:lpstr>
      <vt:lpstr>Two Term ROP Model </vt:lpstr>
      <vt:lpstr>Efficiency</vt:lpstr>
      <vt:lpstr>ROP in Terms of Penetration per Revolution </vt:lpstr>
    </vt:vector>
  </TitlesOfParts>
  <Company>Baker Hughes Company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Kymera XT &amp; Kymera Hard Carbonate Drilling</dc:title>
  <dc:creator>Pham, Son N</dc:creator>
  <dc:description>Version 1.07
Job 1437
August 22, 2016</dc:description>
  <cp:lastModifiedBy>Pham, Son N</cp:lastModifiedBy>
  <cp:revision>7</cp:revision>
  <cp:lastPrinted>2019-10-11T13:17:15Z</cp:lastPrinted>
  <dcterms:created xsi:type="dcterms:W3CDTF">2023-11-09T03:14:00Z</dcterms:created>
  <dcterms:modified xsi:type="dcterms:W3CDTF">2023-12-01T14:00:58Z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5e9b8670-7aa7-46fe-bc5d-db51cd81d267_Enabled">
    <vt:lpwstr>true</vt:lpwstr>
  </property>
  <property fmtid="{D5CDD505-2E9C-101B-9397-08002B2CF9AE}" pid="3" name="MSIP_Label_5e9b8670-7aa7-46fe-bc5d-db51cd81d267_SetDate">
    <vt:lpwstr>2023-11-09T03:40:42Z</vt:lpwstr>
  </property>
  <property fmtid="{D5CDD505-2E9C-101B-9397-08002B2CF9AE}" pid="4" name="MSIP_Label_5e9b8670-7aa7-46fe-bc5d-db51cd81d267_Method">
    <vt:lpwstr>Standard</vt:lpwstr>
  </property>
  <property fmtid="{D5CDD505-2E9C-101B-9397-08002B2CF9AE}" pid="5" name="MSIP_Label_5e9b8670-7aa7-46fe-bc5d-db51cd81d267_Name">
    <vt:lpwstr>Baker Hughes Confidential - Not Encrypted</vt:lpwstr>
  </property>
  <property fmtid="{D5CDD505-2E9C-101B-9397-08002B2CF9AE}" pid="6" name="MSIP_Label_5e9b8670-7aa7-46fe-bc5d-db51cd81d267_SiteId">
    <vt:lpwstr>d584a4b7-b1f2-4714-a578-fd4d43c146a6</vt:lpwstr>
  </property>
  <property fmtid="{D5CDD505-2E9C-101B-9397-08002B2CF9AE}" pid="7" name="MSIP_Label_5e9b8670-7aa7-46fe-bc5d-db51cd81d267_ActionId">
    <vt:lpwstr>6638bc63-b0f0-4c59-a2e1-e82ba92fb8bc</vt:lpwstr>
  </property>
  <property fmtid="{D5CDD505-2E9C-101B-9397-08002B2CF9AE}" pid="8" name="MSIP_Label_5e9b8670-7aa7-46fe-bc5d-db51cd81d267_ContentBits">
    <vt:lpwstr>2</vt:lpwstr>
  </property>
  <property fmtid="{D5CDD505-2E9C-101B-9397-08002B2CF9AE}" pid="9" name="ClassificationContentMarkingFooterLocations">
    <vt:lpwstr>Baker Hughes (2019):8</vt:lpwstr>
  </property>
  <property fmtid="{D5CDD505-2E9C-101B-9397-08002B2CF9AE}" pid="10" name="ClassificationContentMarkingFooterText">
    <vt:lpwstr>Baker Hughes Confidential</vt:lpwstr>
  </property>
</Properties>
</file>